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7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B515412-6E0E-4FE1-A81C-3C4165808945}" type="datetimeFigureOut">
              <a:rPr lang="zh-CN" altLang="en-US"/>
              <a:pPr>
                <a:defRPr/>
              </a:pPr>
              <a:t>2017/5/26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52F3B3B-1F38-40E0-9F63-4FD54DA3E20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7DA99B-74DD-42B6-891C-DFE86DF9CCFD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zh-CN" altLang="zh-CN" sz="900" b="1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B72195-4FD9-4363-928A-321F8358E9B4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zh-CN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zh-CN" altLang="zh-CN" sz="900" b="1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919543-0C27-4761-916B-3FF4D545FCFA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zh-CN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zh-CN" altLang="zh-CN" sz="900" b="1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26A0BE-BD9B-4BF4-A9D3-1E3001E3ECEB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zh-CN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zh-CN" altLang="zh-CN" sz="900" b="1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D8FB50-2C55-4F4A-A147-9A4BC4621B2F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zh-CN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zh-CN" altLang="zh-CN" sz="900" b="1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8E7D13-D773-4E38-B322-D7178331B65D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zh-CN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zh-CN" altLang="zh-CN" sz="900" b="1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DECB5D-716E-432D-BC59-721F58123965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zh-CN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zh-CN" altLang="zh-CN" sz="900" b="1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42E396-9131-41B9-850E-048DF4C55649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zh-CN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zh-CN" altLang="zh-CN" sz="900" b="1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B26E22-E950-44B6-8A11-43569D76C831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zh-CN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zh-CN" altLang="zh-CN" sz="900" b="1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B225A5-C3E1-4F6E-B9C8-739385C55D90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zh-CN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zh-CN" altLang="zh-CN" sz="900" b="1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4F904A-4CEA-49EB-A971-1AE2A8E48ABC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zh-CN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zh-CN" altLang="zh-CN" sz="900" b="1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75FA0E-545F-48D9-973C-72EF3D0A8263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CN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zh-CN" altLang="zh-CN" sz="900" b="1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E8AAA6-1C5E-4265-A5AC-5B4E44DCEB1A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zh-CN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zh-CN" altLang="zh-CN" sz="900" b="1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6C0B75-3DB4-43C0-832B-1E382F35CFCE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CN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zh-CN" altLang="zh-CN" sz="900" b="1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1DCED0-0951-4E44-B0F3-4B0AE4E75804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zh-CN" altLang="zh-CN" sz="900" b="1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65BCE4-60BF-4B6F-A14B-DEA482482BF7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CN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zh-CN" altLang="zh-CN" sz="900" b="1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C4BF67-3778-4FC5-95E1-28E1C2D9F88D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CN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zh-CN" altLang="zh-CN" sz="900" b="1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647C39-B9FF-4B5D-A8BD-A1385EE8FEC3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zh-CN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zh-CN" altLang="zh-CN" sz="900" b="1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A2A171-5B55-4BEE-922C-1237B020D14C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zh-CN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zh-CN" altLang="zh-CN" sz="900" b="1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53145A-2ED2-4944-B486-15455DEE4DB0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zh-CN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zh-CN" altLang="zh-CN" sz="900" b="1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3AF58-3283-4A17-825B-EA072ACD0FF0}" type="datetimeFigureOut">
              <a:rPr lang="zh-CN" altLang="en-US"/>
              <a:pPr>
                <a:defRPr/>
              </a:pPr>
              <a:t>2017/5/26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8F755-5442-4076-AEBF-C70F4AD4850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DA69C-B59C-4EE1-8FCB-7194E660086C}" type="datetimeFigureOut">
              <a:rPr lang="zh-CN" altLang="en-US"/>
              <a:pPr>
                <a:defRPr/>
              </a:pPr>
              <a:t>2017/5/26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A1617-7A72-4C48-B0E8-1A9B4052054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2E29B-062E-4CFA-97E0-7472A19962CD}" type="datetimeFigureOut">
              <a:rPr lang="zh-CN" altLang="en-US"/>
              <a:pPr>
                <a:defRPr/>
              </a:pPr>
              <a:t>2017/5/26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F7423-ADAC-4DC0-A2FD-4055E6C146A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5308D-7A7D-451D-9DFD-F6A38F68CBE2}" type="datetimeFigureOut">
              <a:rPr lang="zh-CN" altLang="en-US"/>
              <a:pPr>
                <a:defRPr/>
              </a:pPr>
              <a:t>2017/5/26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9F474-27FD-40A1-9A32-381B632D057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94B9B-8DA1-4A96-B7AE-A9BCB3245024}" type="datetimeFigureOut">
              <a:rPr lang="zh-CN" altLang="en-US"/>
              <a:pPr>
                <a:defRPr/>
              </a:pPr>
              <a:t>2017/5/26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3E8D7-A92C-4897-8A15-3C6C7DB39FE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CADA0-66D0-4213-8496-F77A58657394}" type="datetimeFigureOut">
              <a:rPr lang="zh-CN" altLang="en-US"/>
              <a:pPr>
                <a:defRPr/>
              </a:pPr>
              <a:t>2017/5/26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036DD-2FF5-41B6-894A-EC69FBD368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11E9D-9338-4A39-A81E-EDD3A8CC710A}" type="datetimeFigureOut">
              <a:rPr lang="zh-CN" altLang="en-US"/>
              <a:pPr>
                <a:defRPr/>
              </a:pPr>
              <a:t>2017/5/26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085BA-7AEE-4B5D-A14C-1199C76BD2E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8D26C-59AA-44CC-A996-8970605614E8}" type="datetimeFigureOut">
              <a:rPr lang="zh-CN" altLang="en-US"/>
              <a:pPr>
                <a:defRPr/>
              </a:pPr>
              <a:t>2017/5/26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7801D-C5AD-47F8-8800-2BED792B2B0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89D4-B82E-44C8-AD4D-B5664B73769D}" type="datetimeFigureOut">
              <a:rPr lang="zh-CN" altLang="en-US"/>
              <a:pPr>
                <a:defRPr/>
              </a:pPr>
              <a:t>2017/5/26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6579C-5C15-44D2-9451-0D78E15CC15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490F8-DC0A-49BE-A774-FF7E8F9342B4}" type="datetimeFigureOut">
              <a:rPr lang="zh-CN" altLang="en-US"/>
              <a:pPr>
                <a:defRPr/>
              </a:pPr>
              <a:t>2017/5/26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9FF82-3D40-47D3-A1ED-907F07B9E6B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DB10C-8BFD-49B5-ADAA-0CAA208BA3A7}" type="datetimeFigureOut">
              <a:rPr lang="zh-CN" altLang="en-US"/>
              <a:pPr>
                <a:defRPr/>
              </a:pPr>
              <a:t>2017/5/26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7297F-FC53-4272-84F0-32F76808E4F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B9B9ADC-FC7B-4A6C-ADCF-FF330718D84A}" type="datetimeFigureOut">
              <a:rPr lang="zh-CN" altLang="en-US"/>
              <a:pPr>
                <a:defRPr/>
              </a:pPr>
              <a:t>2017/5/26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D17818D-990D-45B3-BB42-1BF5C5D8B19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4893469"/>
            <a:ext cx="9144000" cy="2524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797425" y="4868652"/>
            <a:ext cx="27368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500" b="1" dirty="0">
                <a:solidFill>
                  <a:schemeClr val="bg1"/>
                </a:solidFill>
                <a:latin typeface="Calibri" pitchFamily="34" charset="0"/>
                <a:ea typeface="华文彩云" pitchFamily="2" charset="-122"/>
              </a:rPr>
              <a:t>安徽机电职业技术学院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 flipH="1">
            <a:off x="3040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H="1">
            <a:off x="7612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85766" name="Rectangle 6"/>
          <p:cNvSpPr>
            <a:spLocks noChangeArrowheads="1"/>
          </p:cNvSpPr>
          <p:nvPr/>
        </p:nvSpPr>
        <p:spPr bwMode="auto">
          <a:xfrm>
            <a:off x="825501" y="851297"/>
            <a:ext cx="7318375" cy="809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en-US" altLang="zh-CN" sz="2000" b="1" dirty="0">
                <a:latin typeface="Calibri" pitchFamily="34" charset="0"/>
              </a:rPr>
              <a:t>       </a:t>
            </a:r>
            <a:r>
              <a:rPr lang="zh-CN" altLang="zh-CN" sz="2000" b="1" dirty="0">
                <a:latin typeface="Calibri" pitchFamily="34" charset="0"/>
              </a:rPr>
              <a:t>把操作者作为人机系统中的一个“环节”来研究，人与外界发生联系的主要是三个子系统，即</a:t>
            </a:r>
            <a:r>
              <a:rPr lang="zh-CN" altLang="zh-CN" sz="2000" b="1" dirty="0">
                <a:solidFill>
                  <a:srgbClr val="CC0000"/>
                </a:solidFill>
                <a:latin typeface="Calibri" pitchFamily="34" charset="0"/>
              </a:rPr>
              <a:t>感觉系统、神经系统、运动系统</a:t>
            </a:r>
            <a:r>
              <a:rPr lang="zh-CN" altLang="zh-CN" sz="2000" b="1" dirty="0">
                <a:latin typeface="Calibri" pitchFamily="34" charset="0"/>
              </a:rPr>
              <a:t>见</a:t>
            </a:r>
            <a:r>
              <a:rPr lang="zh-CN" altLang="en-US" sz="2000" b="1" dirty="0">
                <a:latin typeface="Calibri" pitchFamily="34" charset="0"/>
              </a:rPr>
              <a:t>下</a:t>
            </a:r>
            <a:r>
              <a:rPr lang="zh-CN" altLang="zh-CN" sz="2000" b="1" dirty="0">
                <a:latin typeface="Calibri" pitchFamily="34" charset="0"/>
              </a:rPr>
              <a:t>图。</a:t>
            </a: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395288" y="681038"/>
            <a:ext cx="3313112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V="1">
            <a:off x="3708400" y="303610"/>
            <a:ext cx="0" cy="377428"/>
          </a:xfrm>
          <a:prstGeom prst="line">
            <a:avLst/>
          </a:prstGeom>
          <a:noFill/>
          <a:ln w="38100" cmpd="dbl">
            <a:solidFill>
              <a:srgbClr val="FF99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3708400" y="303610"/>
            <a:ext cx="5435600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214296"/>
            <a:ext cx="3851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6600"/>
                </a:solidFill>
                <a:latin typeface="Calibri" pitchFamily="34" charset="0"/>
              </a:rPr>
              <a:t>3.3  </a:t>
            </a:r>
            <a:r>
              <a:rPr lang="zh-CN" altLang="en-US" sz="2000" b="1" dirty="0">
                <a:solidFill>
                  <a:srgbClr val="FF6600"/>
                </a:solidFill>
                <a:latin typeface="Calibri" pitchFamily="34" charset="0"/>
              </a:rPr>
              <a:t>人的视觉与听觉</a:t>
            </a:r>
          </a:p>
        </p:txBody>
      </p:sp>
      <p:sp>
        <p:nvSpPr>
          <p:cNvPr id="885771" name="Rectangle 11"/>
          <p:cNvSpPr>
            <a:spLocks noChangeArrowheads="1"/>
          </p:cNvSpPr>
          <p:nvPr/>
        </p:nvSpPr>
        <p:spPr bwMode="auto">
          <a:xfrm>
            <a:off x="395288" y="4554142"/>
            <a:ext cx="8424862" cy="402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000" b="1">
                <a:solidFill>
                  <a:srgbClr val="FF0000"/>
                </a:solidFill>
                <a:latin typeface="Calibri" pitchFamily="34" charset="0"/>
              </a:rPr>
              <a:t>人机系统示意图</a:t>
            </a:r>
          </a:p>
        </p:txBody>
      </p:sp>
      <p:pic>
        <p:nvPicPr>
          <p:cNvPr id="885772" name="Picture 12" descr="3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143122"/>
            <a:ext cx="4556139" cy="243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85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85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85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577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4893469"/>
            <a:ext cx="9144000" cy="2524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3040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7612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95288" y="681038"/>
            <a:ext cx="3313112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3708400" y="303610"/>
            <a:ext cx="0" cy="377428"/>
          </a:xfrm>
          <a:prstGeom prst="line">
            <a:avLst/>
          </a:prstGeom>
          <a:noFill/>
          <a:ln w="38100" cmpd="dbl">
            <a:solidFill>
              <a:srgbClr val="FF99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708400" y="303610"/>
            <a:ext cx="5435600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11274" name="Picture 12" descr="306"/>
          <p:cNvPicPr>
            <a:picLocks noChangeAspect="1" noChangeArrowheads="1"/>
          </p:cNvPicPr>
          <p:nvPr/>
        </p:nvPicPr>
        <p:blipFill>
          <a:blip r:embed="rId3"/>
          <a:srcRect l="47324"/>
          <a:stretch>
            <a:fillRect/>
          </a:stretch>
        </p:blipFill>
        <p:spPr bwMode="auto">
          <a:xfrm>
            <a:off x="106363" y="735807"/>
            <a:ext cx="4545012" cy="394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4205" name="Rectangle 13"/>
          <p:cNvSpPr>
            <a:spLocks noChangeArrowheads="1"/>
          </p:cNvSpPr>
          <p:nvPr/>
        </p:nvSpPr>
        <p:spPr bwMode="auto">
          <a:xfrm>
            <a:off x="5072066" y="785800"/>
            <a:ext cx="3600450" cy="3600986"/>
          </a:xfrm>
          <a:prstGeom prst="rect">
            <a:avLst/>
          </a:prstGeom>
          <a:noFill/>
          <a:ln w="9525">
            <a:solidFill>
              <a:srgbClr val="731C1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spcBef>
                <a:spcPct val="20000"/>
              </a:spcBef>
            </a:pPr>
            <a:r>
              <a:rPr kumimoji="1" lang="zh-CN" altLang="en-US" sz="2000" b="1" dirty="0">
                <a:latin typeface="宋体" pitchFamily="2" charset="-122"/>
              </a:rPr>
              <a:t>在垂直面内的</a:t>
            </a:r>
            <a:r>
              <a:rPr kumimoji="1" lang="zh-CN" altLang="zh-CN" sz="2000" b="1" dirty="0">
                <a:latin typeface="宋体" pitchFamily="2" charset="-122"/>
              </a:rPr>
              <a:t>舒适视线：</a:t>
            </a:r>
          </a:p>
          <a:p>
            <a:pPr eaLnBrk="0" hangingPunct="0">
              <a:lnSpc>
                <a:spcPct val="130000"/>
              </a:lnSpc>
              <a:spcBef>
                <a:spcPct val="20000"/>
              </a:spcBef>
            </a:pPr>
            <a:r>
              <a:rPr kumimoji="1" lang="zh-CN" altLang="zh-CN" sz="2000" b="1" dirty="0">
                <a:latin typeface="宋体" pitchFamily="2" charset="-122"/>
              </a:rPr>
              <a:t>直立：水平视线以下</a:t>
            </a:r>
            <a:r>
              <a:rPr kumimoji="1" lang="zh-CN" altLang="zh-CN" sz="2000" b="1" dirty="0">
                <a:solidFill>
                  <a:srgbClr val="FF0000"/>
                </a:solidFill>
                <a:latin typeface="宋体" pitchFamily="2" charset="-122"/>
              </a:rPr>
              <a:t>10</a:t>
            </a:r>
            <a:r>
              <a:rPr kumimoji="1" lang="zh-CN" altLang="zh-CN" sz="2000" b="1" dirty="0">
                <a:latin typeface="宋体" pitchFamily="2" charset="-122"/>
              </a:rPr>
              <a:t>度；</a:t>
            </a:r>
          </a:p>
          <a:p>
            <a:pPr eaLnBrk="0" hangingPunct="0">
              <a:lnSpc>
                <a:spcPct val="130000"/>
              </a:lnSpc>
              <a:spcBef>
                <a:spcPct val="20000"/>
              </a:spcBef>
            </a:pPr>
            <a:r>
              <a:rPr kumimoji="1" lang="zh-CN" altLang="zh-CN" sz="2000" b="1" dirty="0">
                <a:latin typeface="宋体" pitchFamily="2" charset="-122"/>
              </a:rPr>
              <a:t>放松立：水平视线以下</a:t>
            </a:r>
            <a:r>
              <a:rPr kumimoji="1" lang="zh-CN" altLang="zh-CN" sz="2000" b="1" dirty="0">
                <a:solidFill>
                  <a:srgbClr val="FF0000"/>
                </a:solidFill>
                <a:latin typeface="宋体" pitchFamily="2" charset="-122"/>
              </a:rPr>
              <a:t>30</a:t>
            </a:r>
            <a:r>
              <a:rPr kumimoji="1" lang="zh-CN" altLang="zh-CN" sz="2000" b="1" dirty="0">
                <a:latin typeface="宋体" pitchFamily="2" charset="-122"/>
              </a:rPr>
              <a:t>度；</a:t>
            </a:r>
          </a:p>
          <a:p>
            <a:pPr eaLnBrk="0" hangingPunct="0">
              <a:lnSpc>
                <a:spcPct val="130000"/>
              </a:lnSpc>
              <a:spcBef>
                <a:spcPct val="20000"/>
              </a:spcBef>
            </a:pPr>
            <a:r>
              <a:rPr kumimoji="1" lang="zh-CN" altLang="zh-CN" sz="2000" b="1" dirty="0">
                <a:latin typeface="宋体" pitchFamily="2" charset="-122"/>
              </a:rPr>
              <a:t>坐着：水平视线以下</a:t>
            </a:r>
            <a:r>
              <a:rPr kumimoji="1" lang="zh-CN" altLang="zh-CN" sz="2000" b="1" dirty="0">
                <a:solidFill>
                  <a:srgbClr val="FF0000"/>
                </a:solidFill>
                <a:latin typeface="宋体" pitchFamily="2" charset="-122"/>
              </a:rPr>
              <a:t>15</a:t>
            </a:r>
            <a:r>
              <a:rPr kumimoji="1" lang="zh-CN" altLang="zh-CN" sz="2000" b="1" dirty="0">
                <a:latin typeface="宋体" pitchFamily="2" charset="-122"/>
              </a:rPr>
              <a:t>度</a:t>
            </a:r>
          </a:p>
          <a:p>
            <a:pPr eaLnBrk="0" hangingPunct="0">
              <a:lnSpc>
                <a:spcPct val="130000"/>
              </a:lnSpc>
              <a:spcBef>
                <a:spcPct val="20000"/>
              </a:spcBef>
            </a:pPr>
            <a:r>
              <a:rPr kumimoji="1" lang="zh-CN" altLang="zh-CN" sz="2000" b="1" dirty="0">
                <a:latin typeface="宋体" pitchFamily="2" charset="-122"/>
              </a:rPr>
              <a:t>放松坐：水平视线以下</a:t>
            </a:r>
            <a:r>
              <a:rPr kumimoji="1" lang="zh-CN" altLang="zh-CN" sz="2000" b="1" dirty="0">
                <a:solidFill>
                  <a:srgbClr val="FF0000"/>
                </a:solidFill>
                <a:latin typeface="宋体" pitchFamily="2" charset="-122"/>
              </a:rPr>
              <a:t>38</a:t>
            </a:r>
            <a:r>
              <a:rPr kumimoji="1" lang="zh-CN" altLang="zh-CN" sz="2000" b="1" dirty="0">
                <a:latin typeface="宋体" pitchFamily="2" charset="-122"/>
              </a:rPr>
              <a:t>度。</a:t>
            </a:r>
          </a:p>
          <a:p>
            <a:pPr eaLnBrk="0" hangingPunct="0">
              <a:lnSpc>
                <a:spcPct val="130000"/>
              </a:lnSpc>
              <a:spcBef>
                <a:spcPct val="20000"/>
              </a:spcBef>
            </a:pPr>
            <a:r>
              <a:rPr kumimoji="1" lang="zh-CN" altLang="en-US" sz="2000" b="1" dirty="0">
                <a:latin typeface="宋体" pitchFamily="2" charset="-122"/>
              </a:rPr>
              <a:t>因此，人在轻松的时刻观看展览时，展示物的位置在低于标准视线</a:t>
            </a:r>
            <a:r>
              <a:rPr kumimoji="1" lang="en-US" altLang="zh-CN" sz="2000" b="1" dirty="0">
                <a:latin typeface="宋体" pitchFamily="2" charset="-122"/>
              </a:rPr>
              <a:t>30°</a:t>
            </a:r>
            <a:r>
              <a:rPr kumimoji="1" lang="zh-CN" altLang="en-US" sz="2000" b="1" dirty="0">
                <a:latin typeface="宋体" pitchFamily="2" charset="-122"/>
              </a:rPr>
              <a:t>的区域里。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797425" y="4868652"/>
            <a:ext cx="27368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500" b="1" dirty="0">
                <a:solidFill>
                  <a:schemeClr val="bg1"/>
                </a:solidFill>
                <a:latin typeface="Calibri" pitchFamily="34" charset="0"/>
                <a:ea typeface="华文彩云" pitchFamily="2" charset="-122"/>
              </a:rPr>
              <a:t>安徽机电职业技术学院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214296"/>
            <a:ext cx="3851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6600"/>
                </a:solidFill>
                <a:latin typeface="Calibri" pitchFamily="34" charset="0"/>
              </a:rPr>
              <a:t>3.3  </a:t>
            </a:r>
            <a:r>
              <a:rPr lang="zh-CN" altLang="en-US" sz="2000" b="1" dirty="0">
                <a:solidFill>
                  <a:srgbClr val="FF6600"/>
                </a:solidFill>
                <a:latin typeface="Calibri" pitchFamily="34" charset="0"/>
              </a:rPr>
              <a:t>人的视觉与听觉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42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4893469"/>
            <a:ext cx="9144000" cy="2524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H="1">
            <a:off x="3040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7612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16486" name="Rectangle 6"/>
          <p:cNvSpPr>
            <a:spLocks noChangeArrowheads="1"/>
          </p:cNvSpPr>
          <p:nvPr/>
        </p:nvSpPr>
        <p:spPr bwMode="auto">
          <a:xfrm>
            <a:off x="827089" y="844154"/>
            <a:ext cx="7559675" cy="118943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4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（</a:t>
            </a:r>
            <a:r>
              <a:rPr lang="en-US" altLang="zh-CN" sz="2000" b="1" dirty="0">
                <a:solidFill>
                  <a:srgbClr val="CC0000"/>
                </a:solidFill>
                <a:latin typeface="Calibri" pitchFamily="34" charset="0"/>
              </a:rPr>
              <a:t>3</a:t>
            </a: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）色觉和色视野</a:t>
            </a:r>
          </a:p>
          <a:p>
            <a:pPr algn="just">
              <a:lnSpc>
                <a:spcPct val="14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en-US" sz="2000" b="1" dirty="0">
                <a:latin typeface="Calibri" pitchFamily="34" charset="0"/>
              </a:rPr>
              <a:t>      色视野是指颜色对眼的刺激能引起感觉的范围。（见图</a:t>
            </a:r>
            <a:r>
              <a:rPr lang="en-US" altLang="zh-CN" sz="2000" b="1" dirty="0">
                <a:latin typeface="Calibri" pitchFamily="34" charset="0"/>
              </a:rPr>
              <a:t>3-29</a:t>
            </a:r>
            <a:r>
              <a:rPr lang="zh-CN" altLang="en-US" sz="2000" b="1" dirty="0">
                <a:latin typeface="Calibri" pitchFamily="34" charset="0"/>
              </a:rPr>
              <a:t>）  </a:t>
            </a: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白色的视野最大，其次黄、蓝、红、绿</a:t>
            </a:r>
            <a:r>
              <a:rPr lang="zh-CN" altLang="en-US" sz="2000" b="1" dirty="0">
                <a:latin typeface="Calibri" pitchFamily="34" charset="0"/>
              </a:rPr>
              <a:t>等。</a:t>
            </a: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395288" y="681038"/>
            <a:ext cx="3313112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3708400" y="303610"/>
            <a:ext cx="0" cy="377428"/>
          </a:xfrm>
          <a:prstGeom prst="line">
            <a:avLst/>
          </a:prstGeom>
          <a:noFill/>
          <a:ln w="38100" cmpd="dbl">
            <a:solidFill>
              <a:srgbClr val="FF99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3708400" y="303610"/>
            <a:ext cx="5435600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916492" name="Picture 12" descr="3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257772"/>
            <a:ext cx="7426351" cy="214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6493" name="Rectangle 13"/>
          <p:cNvSpPr>
            <a:spLocks noChangeArrowheads="1"/>
          </p:cNvSpPr>
          <p:nvPr/>
        </p:nvSpPr>
        <p:spPr bwMode="auto">
          <a:xfrm>
            <a:off x="179388" y="4455335"/>
            <a:ext cx="8424862" cy="402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2000" b="1" dirty="0">
                <a:solidFill>
                  <a:srgbClr val="FF0000"/>
                </a:solidFill>
                <a:latin typeface="Calibri" pitchFamily="34" charset="0"/>
              </a:rPr>
              <a:t>图</a:t>
            </a:r>
            <a:r>
              <a:rPr lang="en-US" altLang="zh-CN" sz="2000" b="1" dirty="0">
                <a:solidFill>
                  <a:srgbClr val="FF0000"/>
                </a:solidFill>
                <a:latin typeface="Calibri" pitchFamily="34" charset="0"/>
              </a:rPr>
              <a:t>3-29 </a:t>
            </a:r>
            <a:r>
              <a:rPr lang="zh-CN" altLang="en-US" sz="2000" b="1" dirty="0">
                <a:solidFill>
                  <a:srgbClr val="FF0000"/>
                </a:solidFill>
                <a:latin typeface="Calibri" pitchFamily="34" charset="0"/>
              </a:rPr>
              <a:t>人的色视野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797425" y="4868652"/>
            <a:ext cx="27368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500" b="1" dirty="0">
                <a:solidFill>
                  <a:schemeClr val="bg1"/>
                </a:solidFill>
                <a:latin typeface="Calibri" pitchFamily="34" charset="0"/>
                <a:ea typeface="华文彩云" pitchFamily="2" charset="-122"/>
              </a:rPr>
              <a:t>安徽机电职业技术学院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214296"/>
            <a:ext cx="3851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6600"/>
                </a:solidFill>
                <a:latin typeface="Calibri" pitchFamily="34" charset="0"/>
              </a:rPr>
              <a:t>3.3  </a:t>
            </a:r>
            <a:r>
              <a:rPr lang="zh-CN" altLang="en-US" sz="2000" b="1" dirty="0">
                <a:solidFill>
                  <a:srgbClr val="FF6600"/>
                </a:solidFill>
                <a:latin typeface="Calibri" pitchFamily="34" charset="0"/>
              </a:rPr>
              <a:t>人的视觉与听觉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16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16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16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1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649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4893469"/>
            <a:ext cx="9144000" cy="2524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3040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7612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12390" name="Rectangle 6"/>
          <p:cNvSpPr>
            <a:spLocks noChangeArrowheads="1"/>
          </p:cNvSpPr>
          <p:nvPr/>
        </p:nvSpPr>
        <p:spPr bwMode="auto">
          <a:xfrm>
            <a:off x="827089" y="1166813"/>
            <a:ext cx="7559675" cy="2269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（</a:t>
            </a:r>
            <a:r>
              <a:rPr lang="en-US" altLang="zh-CN" sz="2000" b="1" dirty="0">
                <a:solidFill>
                  <a:srgbClr val="CC0000"/>
                </a:solidFill>
                <a:latin typeface="Calibri" pitchFamily="34" charset="0"/>
              </a:rPr>
              <a:t>4</a:t>
            </a: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）视区</a:t>
            </a:r>
          </a:p>
          <a:p>
            <a:pPr algn="just">
              <a:lnSpc>
                <a:spcPct val="15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       </a:t>
            </a:r>
            <a:r>
              <a:rPr lang="zh-CN" altLang="en-US" sz="2000" b="1" dirty="0">
                <a:latin typeface="Calibri" pitchFamily="34" charset="0"/>
              </a:rPr>
              <a:t>由于人的感光细胞的特点，人视野里的事物并不都是很清晰。为了显示设计的需要，</a:t>
            </a:r>
            <a:r>
              <a:rPr lang="zh-CN" altLang="zh-CN" sz="2000" b="1" dirty="0">
                <a:latin typeface="Calibri" pitchFamily="34" charset="0"/>
              </a:rPr>
              <a:t>通常按对物体的辨认效果，即辨认的清晰程度和辨认速度，分为以下4个视区：</a:t>
            </a:r>
            <a:r>
              <a:rPr lang="zh-CN" altLang="zh-CN" sz="2000" b="1" dirty="0">
                <a:solidFill>
                  <a:srgbClr val="CC0000"/>
                </a:solidFill>
                <a:latin typeface="Calibri" pitchFamily="34" charset="0"/>
              </a:rPr>
              <a:t>中心视区</a:t>
            </a:r>
            <a:r>
              <a:rPr lang="zh-CN" altLang="zh-CN" sz="2000" b="1" dirty="0">
                <a:latin typeface="Calibri" pitchFamily="34" charset="0"/>
              </a:rPr>
              <a:t>、</a:t>
            </a:r>
            <a:r>
              <a:rPr lang="zh-CN" altLang="zh-CN" sz="2000" b="1" dirty="0">
                <a:solidFill>
                  <a:srgbClr val="CC0000"/>
                </a:solidFill>
                <a:latin typeface="Calibri" pitchFamily="34" charset="0"/>
              </a:rPr>
              <a:t>最佳视区</a:t>
            </a:r>
            <a:r>
              <a:rPr lang="zh-CN" altLang="zh-CN" sz="2000" b="1" dirty="0">
                <a:latin typeface="Calibri" pitchFamily="34" charset="0"/>
              </a:rPr>
              <a:t>、</a:t>
            </a:r>
            <a:r>
              <a:rPr lang="zh-CN" altLang="zh-CN" sz="2000" b="1" dirty="0">
                <a:solidFill>
                  <a:srgbClr val="CC0000"/>
                </a:solidFill>
                <a:latin typeface="Calibri" pitchFamily="34" charset="0"/>
              </a:rPr>
              <a:t>有效视区和最大视区</a:t>
            </a:r>
            <a:r>
              <a:rPr lang="zh-CN" altLang="zh-CN" sz="2000" b="1" dirty="0">
                <a:latin typeface="Calibri" pitchFamily="34" charset="0"/>
              </a:rPr>
              <a:t>。</a:t>
            </a:r>
          </a:p>
          <a:p>
            <a:pPr algn="just">
              <a:lnSpc>
                <a:spcPct val="15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endParaRPr lang="zh-CN" altLang="zh-CN" sz="2000" b="1" dirty="0">
              <a:latin typeface="Calibri" pitchFamily="34" charset="0"/>
            </a:endParaRP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395288" y="681038"/>
            <a:ext cx="3313112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3708400" y="303610"/>
            <a:ext cx="0" cy="377428"/>
          </a:xfrm>
          <a:prstGeom prst="line">
            <a:avLst/>
          </a:prstGeom>
          <a:noFill/>
          <a:ln w="38100" cmpd="dbl">
            <a:solidFill>
              <a:srgbClr val="FF99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3708400" y="303610"/>
            <a:ext cx="5435600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797425" y="4868652"/>
            <a:ext cx="27368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500" b="1" dirty="0">
                <a:solidFill>
                  <a:schemeClr val="bg1"/>
                </a:solidFill>
                <a:latin typeface="Calibri" pitchFamily="34" charset="0"/>
                <a:ea typeface="华文彩云" pitchFamily="2" charset="-122"/>
              </a:rPr>
              <a:t>安徽机电职业技术学院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214296"/>
            <a:ext cx="3851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6600"/>
                </a:solidFill>
                <a:latin typeface="Calibri" pitchFamily="34" charset="0"/>
              </a:rPr>
              <a:t>3.3  </a:t>
            </a:r>
            <a:r>
              <a:rPr lang="zh-CN" altLang="en-US" sz="2000" b="1" dirty="0">
                <a:solidFill>
                  <a:srgbClr val="FF6600"/>
                </a:solidFill>
                <a:latin typeface="Calibri" pitchFamily="34" charset="0"/>
              </a:rPr>
              <a:t>人的视觉与听觉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12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12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4893469"/>
            <a:ext cx="9144000" cy="2524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3040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7612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14438" name="Rectangle 6"/>
          <p:cNvSpPr>
            <a:spLocks noChangeArrowheads="1"/>
          </p:cNvSpPr>
          <p:nvPr/>
        </p:nvSpPr>
        <p:spPr bwMode="auto">
          <a:xfrm>
            <a:off x="827089" y="1166813"/>
            <a:ext cx="7559675" cy="5405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4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（</a:t>
            </a:r>
            <a:r>
              <a:rPr lang="en-US" altLang="zh-CN" sz="2000" b="1" dirty="0">
                <a:solidFill>
                  <a:srgbClr val="CC0000"/>
                </a:solidFill>
                <a:latin typeface="Calibri" pitchFamily="34" charset="0"/>
              </a:rPr>
              <a:t>3</a:t>
            </a: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）视区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95288" y="681038"/>
            <a:ext cx="3313112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3708400" y="303610"/>
            <a:ext cx="0" cy="377428"/>
          </a:xfrm>
          <a:prstGeom prst="line">
            <a:avLst/>
          </a:prstGeom>
          <a:noFill/>
          <a:ln w="38100" cmpd="dbl">
            <a:solidFill>
              <a:srgbClr val="FF99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3708400" y="303610"/>
            <a:ext cx="5435600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914443" name="Picture 11" descr="006"/>
          <p:cNvPicPr>
            <a:picLocks noChangeAspect="1" noChangeArrowheads="1"/>
          </p:cNvPicPr>
          <p:nvPr/>
        </p:nvPicPr>
        <p:blipFill>
          <a:blip r:embed="rId3">
            <a:lum contrast="6000"/>
          </a:blip>
          <a:srcRect b="82095"/>
          <a:stretch>
            <a:fillRect/>
          </a:stretch>
        </p:blipFill>
        <p:spPr bwMode="auto">
          <a:xfrm>
            <a:off x="1042988" y="1977628"/>
            <a:ext cx="7345362" cy="1651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797425" y="4868652"/>
            <a:ext cx="27368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500" b="1" dirty="0">
                <a:solidFill>
                  <a:schemeClr val="bg1"/>
                </a:solidFill>
                <a:latin typeface="Calibri" pitchFamily="34" charset="0"/>
                <a:ea typeface="华文彩云" pitchFamily="2" charset="-122"/>
              </a:rPr>
              <a:t>安徽机电职业技术学院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214296"/>
            <a:ext cx="3851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6600"/>
                </a:solidFill>
                <a:latin typeface="Calibri" pitchFamily="34" charset="0"/>
              </a:rPr>
              <a:t>3.3  </a:t>
            </a:r>
            <a:r>
              <a:rPr lang="zh-CN" altLang="en-US" sz="2000" b="1" dirty="0">
                <a:solidFill>
                  <a:srgbClr val="FF6600"/>
                </a:solidFill>
                <a:latin typeface="Calibri" pitchFamily="34" charset="0"/>
              </a:rPr>
              <a:t>人的视觉与听觉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14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14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4893469"/>
            <a:ext cx="9144000" cy="2524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3040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7612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18534" name="Rectangle 6"/>
          <p:cNvSpPr>
            <a:spLocks noChangeArrowheads="1"/>
          </p:cNvSpPr>
          <p:nvPr/>
        </p:nvSpPr>
        <p:spPr bwMode="auto">
          <a:xfrm>
            <a:off x="827089" y="844154"/>
            <a:ext cx="7559675" cy="118943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（</a:t>
            </a:r>
            <a:r>
              <a:rPr lang="en-US" altLang="zh-CN" sz="2000" b="1" dirty="0">
                <a:solidFill>
                  <a:srgbClr val="CC0000"/>
                </a:solidFill>
                <a:latin typeface="Calibri" pitchFamily="34" charset="0"/>
              </a:rPr>
              <a:t>5</a:t>
            </a: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）暗适应和明适应（视觉的适应）</a:t>
            </a:r>
          </a:p>
          <a:p>
            <a:pPr algn="just">
              <a:lnSpc>
                <a:spcPct val="15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en-US" sz="2000" b="1" dirty="0">
                <a:latin typeface="Calibri" pitchFamily="34" charset="0"/>
              </a:rPr>
              <a:t>        人眼随视觉环境中光亮度的变化而感受性发生变化的过程，有暗适应和明适应两种。 见图</a:t>
            </a:r>
            <a:r>
              <a:rPr lang="en-US" altLang="zh-CN" sz="2000" b="1" dirty="0">
                <a:latin typeface="Calibri" pitchFamily="34" charset="0"/>
              </a:rPr>
              <a:t>3-31</a:t>
            </a:r>
          </a:p>
          <a:p>
            <a:pPr algn="just">
              <a:lnSpc>
                <a:spcPct val="15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en-US" altLang="zh-CN" sz="2000" b="1" dirty="0">
                <a:latin typeface="Calibri" pitchFamily="34" charset="0"/>
              </a:rPr>
              <a:t>    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395288" y="681038"/>
            <a:ext cx="3313112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3708400" y="303610"/>
            <a:ext cx="0" cy="377428"/>
          </a:xfrm>
          <a:prstGeom prst="line">
            <a:avLst/>
          </a:prstGeom>
          <a:noFill/>
          <a:ln w="38100" cmpd="dbl">
            <a:solidFill>
              <a:srgbClr val="FF99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3708400" y="303610"/>
            <a:ext cx="5435600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918541" name="Picture 13" descr="3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359321"/>
            <a:ext cx="4376752" cy="1903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8542" name="Rectangle 14"/>
          <p:cNvSpPr>
            <a:spLocks noChangeArrowheads="1"/>
          </p:cNvSpPr>
          <p:nvPr/>
        </p:nvSpPr>
        <p:spPr bwMode="auto">
          <a:xfrm>
            <a:off x="2319338" y="4300538"/>
            <a:ext cx="4392612" cy="402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2000" b="1">
                <a:solidFill>
                  <a:srgbClr val="FF0000"/>
                </a:solidFill>
                <a:latin typeface="Calibri" pitchFamily="34" charset="0"/>
              </a:rPr>
              <a:t>图</a:t>
            </a:r>
            <a:r>
              <a:rPr lang="en-US" altLang="zh-CN" sz="2000" b="1">
                <a:solidFill>
                  <a:srgbClr val="FF0000"/>
                </a:solidFill>
                <a:latin typeface="Calibri" pitchFamily="34" charset="0"/>
              </a:rPr>
              <a:t>3-31 </a:t>
            </a:r>
            <a:r>
              <a:rPr lang="zh-CN" altLang="en-US" sz="2000" b="1">
                <a:solidFill>
                  <a:srgbClr val="FF0000"/>
                </a:solidFill>
                <a:latin typeface="Calibri" pitchFamily="34" charset="0"/>
              </a:rPr>
              <a:t>明适应与暗适应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797425" y="4868652"/>
            <a:ext cx="27368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500" b="1" dirty="0">
                <a:solidFill>
                  <a:schemeClr val="bg1"/>
                </a:solidFill>
                <a:latin typeface="Calibri" pitchFamily="34" charset="0"/>
                <a:ea typeface="华文彩云" pitchFamily="2" charset="-122"/>
              </a:rPr>
              <a:t>安徽机电职业技术学院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214296"/>
            <a:ext cx="3851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6600"/>
                </a:solidFill>
                <a:latin typeface="Calibri" pitchFamily="34" charset="0"/>
              </a:rPr>
              <a:t>3.3  </a:t>
            </a:r>
            <a:r>
              <a:rPr lang="zh-CN" altLang="en-US" sz="2000" b="1" dirty="0">
                <a:solidFill>
                  <a:srgbClr val="FF6600"/>
                </a:solidFill>
                <a:latin typeface="Calibri" pitchFamily="34" charset="0"/>
              </a:rPr>
              <a:t>人的视觉与听觉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18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18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18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18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85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4893469"/>
            <a:ext cx="9144000" cy="2524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H="1">
            <a:off x="3040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>
            <a:off x="7612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898525" y="1168004"/>
            <a:ext cx="7245350" cy="25824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en-US" altLang="zh-CN" sz="2000" b="1" dirty="0">
                <a:latin typeface="Calibri" pitchFamily="34" charset="0"/>
              </a:rPr>
              <a:t>       </a:t>
            </a:r>
            <a:r>
              <a:rPr lang="zh-CN" altLang="en-US" sz="2000" b="1" dirty="0">
                <a:latin typeface="Calibri" pitchFamily="34" charset="0"/>
              </a:rPr>
              <a:t>人眼虽有适应性，但明暗适应变化急剧，眼睛难以很好适应，容易导致视力下降，明暗适应过于频繁，则容易使人视疲劳，影响工作效率。因此，根据视觉的明暗适应特征，要求在设计工作面照明时，需使其</a:t>
            </a: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亮度均匀而且不产生阴影</a:t>
            </a:r>
            <a:r>
              <a:rPr lang="zh-CN" altLang="en-US" sz="2000" b="1" dirty="0">
                <a:latin typeface="Calibri" pitchFamily="34" charset="0"/>
              </a:rPr>
              <a:t>，否则，眼睛的频繁明暗调节，不仅会增加眼睛的疲劳，而且会引起错误操作。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395288" y="681038"/>
            <a:ext cx="3313112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3708400" y="303610"/>
            <a:ext cx="0" cy="377428"/>
          </a:xfrm>
          <a:prstGeom prst="line">
            <a:avLst/>
          </a:prstGeom>
          <a:noFill/>
          <a:ln w="38100" cmpd="dbl">
            <a:solidFill>
              <a:srgbClr val="FF99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3708400" y="303610"/>
            <a:ext cx="5435600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797425" y="4868652"/>
            <a:ext cx="27368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500" b="1" dirty="0">
                <a:solidFill>
                  <a:schemeClr val="bg1"/>
                </a:solidFill>
                <a:latin typeface="Calibri" pitchFamily="34" charset="0"/>
                <a:ea typeface="华文彩云" pitchFamily="2" charset="-122"/>
              </a:rPr>
              <a:t>安徽机电职业技术学院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214296"/>
            <a:ext cx="3851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6600"/>
                </a:solidFill>
                <a:latin typeface="Calibri" pitchFamily="34" charset="0"/>
              </a:rPr>
              <a:t>3.3  </a:t>
            </a:r>
            <a:r>
              <a:rPr lang="zh-CN" altLang="en-US" sz="2000" b="1" dirty="0">
                <a:solidFill>
                  <a:srgbClr val="FF6600"/>
                </a:solidFill>
                <a:latin typeface="Calibri" pitchFamily="34" charset="0"/>
              </a:rPr>
              <a:t>人的视觉与听觉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4893469"/>
            <a:ext cx="9144000" cy="2524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H="1">
            <a:off x="3040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>
            <a:off x="7612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2630" name="Rectangle 6"/>
          <p:cNvSpPr>
            <a:spLocks noChangeArrowheads="1"/>
          </p:cNvSpPr>
          <p:nvPr/>
        </p:nvSpPr>
        <p:spPr bwMode="auto">
          <a:xfrm>
            <a:off x="827089" y="1003697"/>
            <a:ext cx="7559675" cy="118943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（</a:t>
            </a:r>
            <a:r>
              <a:rPr lang="en-US" altLang="zh-CN" sz="2000" b="1" dirty="0">
                <a:solidFill>
                  <a:srgbClr val="CC0000"/>
                </a:solidFill>
                <a:latin typeface="Calibri" pitchFamily="34" charset="0"/>
              </a:rPr>
              <a:t>6</a:t>
            </a: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）视错觉</a:t>
            </a:r>
          </a:p>
          <a:p>
            <a:pPr algn="just">
              <a:lnSpc>
                <a:spcPct val="15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en-US" sz="2000" b="1" dirty="0">
                <a:latin typeface="Calibri" pitchFamily="34" charset="0"/>
              </a:rPr>
              <a:t>       </a:t>
            </a:r>
            <a:r>
              <a:rPr lang="zh-CN" altLang="zh-CN" sz="2000" b="1" dirty="0">
                <a:latin typeface="Calibri" pitchFamily="34" charset="0"/>
              </a:rPr>
              <a:t>人观察外界事物所得印象与真实情况存在差异的现象称为视错觉。视错觉有</a:t>
            </a:r>
            <a:r>
              <a:rPr lang="zh-CN" altLang="zh-CN" sz="2000" b="1" dirty="0">
                <a:solidFill>
                  <a:srgbClr val="CC0000"/>
                </a:solidFill>
                <a:latin typeface="Calibri" pitchFamily="34" charset="0"/>
              </a:rPr>
              <a:t>形状错觉、色彩错觉、物体运动错觉</a:t>
            </a:r>
            <a:r>
              <a:rPr lang="zh-CN" altLang="zh-CN" sz="2000" b="1" dirty="0">
                <a:latin typeface="Calibri" pitchFamily="34" charset="0"/>
              </a:rPr>
              <a:t>三类。其中形状错觉又有（线段）长短错觉、大小错觉、对比错觉、方向方位错觉、分割错觉、透视错觉、变形错觉等。</a:t>
            </a:r>
            <a:endParaRPr lang="zh-CN" altLang="en-US" sz="2000" b="1" dirty="0">
              <a:latin typeface="Calibri" pitchFamily="34" charset="0"/>
            </a:endParaRP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395288" y="681038"/>
            <a:ext cx="3313112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V="1">
            <a:off x="3708400" y="303610"/>
            <a:ext cx="0" cy="377428"/>
          </a:xfrm>
          <a:prstGeom prst="line">
            <a:avLst/>
          </a:prstGeom>
          <a:noFill/>
          <a:ln w="38100" cmpd="dbl">
            <a:solidFill>
              <a:srgbClr val="FF99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3708400" y="303610"/>
            <a:ext cx="5435600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797425" y="4868652"/>
            <a:ext cx="27368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500" b="1" dirty="0">
                <a:solidFill>
                  <a:schemeClr val="bg1"/>
                </a:solidFill>
                <a:latin typeface="Calibri" pitchFamily="34" charset="0"/>
                <a:ea typeface="华文彩云" pitchFamily="2" charset="-122"/>
              </a:rPr>
              <a:t>安徽机电职业技术学院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214296"/>
            <a:ext cx="3851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6600"/>
                </a:solidFill>
                <a:latin typeface="Calibri" pitchFamily="34" charset="0"/>
              </a:rPr>
              <a:t>3.3  </a:t>
            </a:r>
            <a:r>
              <a:rPr lang="zh-CN" altLang="en-US" sz="2000" b="1" dirty="0">
                <a:solidFill>
                  <a:srgbClr val="FF6600"/>
                </a:solidFill>
                <a:latin typeface="Calibri" pitchFamily="34" charset="0"/>
              </a:rPr>
              <a:t>人的视觉与听觉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2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2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4893469"/>
            <a:ext cx="9144000" cy="2524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3040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7612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>
            <a:off x="395288" y="681038"/>
            <a:ext cx="3313112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 flipV="1">
            <a:off x="3708400" y="303610"/>
            <a:ext cx="0" cy="377428"/>
          </a:xfrm>
          <a:prstGeom prst="line">
            <a:avLst/>
          </a:prstGeom>
          <a:noFill/>
          <a:ln w="38100" cmpd="dbl">
            <a:solidFill>
              <a:srgbClr val="FF99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>
            <a:off x="3708400" y="303610"/>
            <a:ext cx="5435600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924683" name="Picture 11" descr="009"/>
          <p:cNvPicPr>
            <a:picLocks noChangeAspect="1" noChangeArrowheads="1"/>
          </p:cNvPicPr>
          <p:nvPr/>
        </p:nvPicPr>
        <p:blipFill>
          <a:blip r:embed="rId3">
            <a:lum contrast="12000"/>
          </a:blip>
          <a:srcRect t="3520" r="25075" b="85815"/>
          <a:stretch>
            <a:fillRect/>
          </a:stretch>
        </p:blipFill>
        <p:spPr bwMode="auto">
          <a:xfrm>
            <a:off x="1763714" y="1047750"/>
            <a:ext cx="597693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684" name="Picture 12" descr="009"/>
          <p:cNvPicPr>
            <a:picLocks noChangeAspect="1" noChangeArrowheads="1"/>
          </p:cNvPicPr>
          <p:nvPr/>
        </p:nvPicPr>
        <p:blipFill>
          <a:blip r:embed="rId3">
            <a:lum contrast="6000"/>
          </a:blip>
          <a:srcRect l="4666" t="34088" r="43874" b="45364"/>
          <a:stretch>
            <a:fillRect/>
          </a:stretch>
        </p:blipFill>
        <p:spPr bwMode="auto">
          <a:xfrm>
            <a:off x="2843213" y="2842023"/>
            <a:ext cx="3168650" cy="1458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685" name="Rectangle 13"/>
          <p:cNvSpPr>
            <a:spLocks noChangeArrowheads="1"/>
          </p:cNvSpPr>
          <p:nvPr/>
        </p:nvSpPr>
        <p:spPr bwMode="auto">
          <a:xfrm>
            <a:off x="1803400" y="2127648"/>
            <a:ext cx="1486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CN" altLang="en-US" sz="1400" b="1" dirty="0">
                <a:solidFill>
                  <a:srgbClr val="FF5050"/>
                </a:solidFill>
                <a:latin typeface="Times New Roman" pitchFamily="18" charset="0"/>
              </a:rPr>
              <a:t>渗光错觉，看似</a:t>
            </a:r>
          </a:p>
          <a:p>
            <a:r>
              <a:rPr lang="zh-CN" altLang="en-US" sz="1400" b="1" dirty="0">
                <a:solidFill>
                  <a:srgbClr val="FF5050"/>
                </a:solidFill>
                <a:latin typeface="Times New Roman" pitchFamily="18" charset="0"/>
              </a:rPr>
              <a:t>左图大，右图小 </a:t>
            </a:r>
          </a:p>
        </p:txBody>
      </p:sp>
      <p:sp>
        <p:nvSpPr>
          <p:cNvPr id="924686" name="Rectangle 14"/>
          <p:cNvSpPr>
            <a:spLocks noChangeArrowheads="1"/>
          </p:cNvSpPr>
          <p:nvPr/>
        </p:nvSpPr>
        <p:spPr bwMode="auto">
          <a:xfrm>
            <a:off x="3492500" y="2127648"/>
            <a:ext cx="18004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CN" altLang="en-US" sz="1400" b="1" dirty="0">
                <a:solidFill>
                  <a:srgbClr val="FF5050"/>
                </a:solidFill>
                <a:latin typeface="Times New Roman" pitchFamily="18" charset="0"/>
              </a:rPr>
              <a:t>分割错觉，看似左图</a:t>
            </a:r>
          </a:p>
          <a:p>
            <a:r>
              <a:rPr lang="zh-CN" altLang="en-US" sz="1400" b="1" dirty="0">
                <a:solidFill>
                  <a:srgbClr val="FF5050"/>
                </a:solidFill>
                <a:latin typeface="Times New Roman" pitchFamily="18" charset="0"/>
              </a:rPr>
              <a:t>竖高，右图横宽</a:t>
            </a:r>
          </a:p>
        </p:txBody>
      </p:sp>
      <p:sp>
        <p:nvSpPr>
          <p:cNvPr id="924687" name="Rectangle 15"/>
          <p:cNvSpPr>
            <a:spLocks noChangeArrowheads="1"/>
          </p:cNvSpPr>
          <p:nvPr/>
        </p:nvSpPr>
        <p:spPr bwMode="auto">
          <a:xfrm>
            <a:off x="5580063" y="2127648"/>
            <a:ext cx="18004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CN" altLang="en-US" sz="1400" b="1" dirty="0">
                <a:solidFill>
                  <a:srgbClr val="FF5050"/>
                </a:solidFill>
                <a:latin typeface="Times New Roman" pitchFamily="18" charset="0"/>
              </a:rPr>
              <a:t>透视错觉，看似左边</a:t>
            </a:r>
          </a:p>
          <a:p>
            <a:r>
              <a:rPr lang="zh-CN" altLang="en-US" sz="1400" b="1" dirty="0">
                <a:solidFill>
                  <a:srgbClr val="FF5050"/>
                </a:solidFill>
                <a:latin typeface="Times New Roman" pitchFamily="18" charset="0"/>
              </a:rPr>
              <a:t>人小、右边人大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97425" y="4868652"/>
            <a:ext cx="27368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500" b="1" dirty="0">
                <a:solidFill>
                  <a:schemeClr val="bg1"/>
                </a:solidFill>
                <a:latin typeface="Calibri" pitchFamily="34" charset="0"/>
                <a:ea typeface="华文彩云" pitchFamily="2" charset="-122"/>
              </a:rPr>
              <a:t>安徽机电职业技术学院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214296"/>
            <a:ext cx="3851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6600"/>
                </a:solidFill>
                <a:latin typeface="Calibri" pitchFamily="34" charset="0"/>
              </a:rPr>
              <a:t>3.3  </a:t>
            </a:r>
            <a:r>
              <a:rPr lang="zh-CN" altLang="en-US" sz="2000" b="1" dirty="0">
                <a:solidFill>
                  <a:srgbClr val="FF6600"/>
                </a:solidFill>
                <a:latin typeface="Calibri" pitchFamily="34" charset="0"/>
              </a:rPr>
              <a:t>人的视觉与听觉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4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4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24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24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24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85" grpId="0"/>
      <p:bldP spid="924686" grpId="0"/>
      <p:bldP spid="9246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4893469"/>
            <a:ext cx="9144000" cy="2524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3040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7612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6726" name="Rectangle 6"/>
          <p:cNvSpPr>
            <a:spLocks noChangeArrowheads="1"/>
          </p:cNvSpPr>
          <p:nvPr/>
        </p:nvSpPr>
        <p:spPr bwMode="auto">
          <a:xfrm>
            <a:off x="827089" y="844153"/>
            <a:ext cx="7559675" cy="4321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4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CC0000"/>
                </a:solidFill>
                <a:latin typeface="Calibri" pitchFamily="34" charset="0"/>
              </a:rPr>
              <a:t>2</a:t>
            </a: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、视觉特征</a:t>
            </a:r>
            <a:endParaRPr lang="zh-CN" altLang="en-US" sz="2000" b="1" dirty="0">
              <a:latin typeface="Calibri" pitchFamily="34" charset="0"/>
            </a:endParaRP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395288" y="681038"/>
            <a:ext cx="3313112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3708400" y="303610"/>
            <a:ext cx="0" cy="377428"/>
          </a:xfrm>
          <a:prstGeom prst="line">
            <a:avLst/>
          </a:prstGeom>
          <a:noFill/>
          <a:ln w="38100" cmpd="dbl">
            <a:solidFill>
              <a:srgbClr val="FF99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3708400" y="303610"/>
            <a:ext cx="5435600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6734" name="Rectangle 14"/>
          <p:cNvSpPr>
            <a:spLocks noChangeArrowheads="1"/>
          </p:cNvSpPr>
          <p:nvPr/>
        </p:nvSpPr>
        <p:spPr bwMode="auto">
          <a:xfrm>
            <a:off x="1708150" y="1285875"/>
            <a:ext cx="6824663" cy="297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None/>
            </a:pPr>
            <a:r>
              <a:rPr lang="en-US" altLang="zh-CN" b="1" dirty="0">
                <a:solidFill>
                  <a:srgbClr val="000066"/>
                </a:solidFill>
                <a:latin typeface="宋体" pitchFamily="2" charset="-122"/>
              </a:rPr>
              <a:t>1. </a:t>
            </a:r>
            <a:r>
              <a:rPr lang="zh-CN" altLang="en-US" b="1" dirty="0">
                <a:solidFill>
                  <a:srgbClr val="000066"/>
                </a:solidFill>
                <a:latin typeface="宋体" pitchFamily="2" charset="-122"/>
              </a:rPr>
              <a:t>疲劳程度：</a:t>
            </a:r>
            <a:r>
              <a:rPr lang="zh-CN" altLang="en-US" b="1" dirty="0">
                <a:solidFill>
                  <a:srgbClr val="FF0000"/>
                </a:solidFill>
                <a:latin typeface="宋体" pitchFamily="2" charset="-122"/>
              </a:rPr>
              <a:t>水平</a:t>
            </a:r>
            <a:r>
              <a:rPr lang="zh-CN" altLang="en-US" b="1" dirty="0">
                <a:solidFill>
                  <a:srgbClr val="000066"/>
                </a:solidFill>
                <a:latin typeface="宋体" pitchFamily="2" charset="-122"/>
              </a:rPr>
              <a:t>优于垂直。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None/>
            </a:pPr>
            <a:r>
              <a:rPr lang="en-US" altLang="zh-CN" b="1" dirty="0">
                <a:solidFill>
                  <a:srgbClr val="000066"/>
                </a:solidFill>
                <a:latin typeface="宋体" pitchFamily="2" charset="-122"/>
              </a:rPr>
              <a:t>2. </a:t>
            </a:r>
            <a:r>
              <a:rPr lang="zh-CN" altLang="en-US" b="1" dirty="0">
                <a:solidFill>
                  <a:srgbClr val="000066"/>
                </a:solidFill>
                <a:latin typeface="宋体" pitchFamily="2" charset="-122"/>
              </a:rPr>
              <a:t>视线变化习惯：左</a:t>
            </a:r>
            <a:r>
              <a:rPr lang="en-US" altLang="zh-CN" b="1" dirty="0">
                <a:solidFill>
                  <a:srgbClr val="000066"/>
                </a:solidFill>
                <a:latin typeface="宋体" pitchFamily="2" charset="-122"/>
              </a:rPr>
              <a:t>—</a:t>
            </a:r>
            <a:r>
              <a:rPr lang="zh-CN" altLang="en-US" b="1" dirty="0">
                <a:solidFill>
                  <a:srgbClr val="000066"/>
                </a:solidFill>
                <a:latin typeface="宋体" pitchFamily="2" charset="-122"/>
              </a:rPr>
              <a:t>右，上</a:t>
            </a:r>
            <a:r>
              <a:rPr lang="en-US" altLang="zh-CN" b="1" dirty="0">
                <a:solidFill>
                  <a:srgbClr val="000066"/>
                </a:solidFill>
                <a:latin typeface="宋体" pitchFamily="2" charset="-122"/>
              </a:rPr>
              <a:t>—</a:t>
            </a:r>
            <a:r>
              <a:rPr lang="zh-CN" altLang="en-US" b="1" dirty="0">
                <a:solidFill>
                  <a:srgbClr val="000066"/>
                </a:solidFill>
                <a:latin typeface="宋体" pitchFamily="2" charset="-122"/>
              </a:rPr>
              <a:t>下，</a:t>
            </a:r>
            <a:r>
              <a:rPr lang="zh-CN" altLang="en-US" b="1" dirty="0">
                <a:solidFill>
                  <a:srgbClr val="FF0000"/>
                </a:solidFill>
                <a:latin typeface="宋体" pitchFamily="2" charset="-122"/>
              </a:rPr>
              <a:t>顺时针</a:t>
            </a:r>
            <a:r>
              <a:rPr lang="zh-CN" altLang="en-US" b="1" dirty="0">
                <a:solidFill>
                  <a:srgbClr val="000066"/>
                </a:solidFill>
                <a:latin typeface="宋体" pitchFamily="2" charset="-122"/>
              </a:rPr>
              <a:t>。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None/>
            </a:pPr>
            <a:r>
              <a:rPr lang="en-US" altLang="zh-CN" b="1" dirty="0">
                <a:solidFill>
                  <a:srgbClr val="000066"/>
                </a:solidFill>
                <a:latin typeface="宋体" pitchFamily="2" charset="-122"/>
              </a:rPr>
              <a:t>3. </a:t>
            </a:r>
            <a:r>
              <a:rPr lang="zh-CN" altLang="en-US" b="1" dirty="0">
                <a:solidFill>
                  <a:srgbClr val="000066"/>
                </a:solidFill>
                <a:latin typeface="宋体" pitchFamily="2" charset="-122"/>
              </a:rPr>
              <a:t>准确性：</a:t>
            </a:r>
            <a:r>
              <a:rPr lang="zh-CN" altLang="en-US" b="1" dirty="0">
                <a:solidFill>
                  <a:srgbClr val="FF0000"/>
                </a:solidFill>
                <a:latin typeface="宋体" pitchFamily="2" charset="-122"/>
              </a:rPr>
              <a:t>水平方向</a:t>
            </a:r>
            <a:r>
              <a:rPr lang="zh-CN" altLang="en-US" b="1" dirty="0">
                <a:solidFill>
                  <a:srgbClr val="000066"/>
                </a:solidFill>
                <a:latin typeface="宋体" pitchFamily="2" charset="-122"/>
              </a:rPr>
              <a:t>尺寸和比例的估计更准确。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None/>
            </a:pPr>
            <a:r>
              <a:rPr lang="en-US" altLang="zh-CN" b="1" dirty="0">
                <a:solidFill>
                  <a:srgbClr val="000066"/>
                </a:solidFill>
                <a:latin typeface="宋体" pitchFamily="2" charset="-122"/>
              </a:rPr>
              <a:t>4. </a:t>
            </a:r>
            <a:r>
              <a:rPr lang="zh-CN" altLang="en-US" b="1" dirty="0">
                <a:solidFill>
                  <a:srgbClr val="000066"/>
                </a:solidFill>
                <a:latin typeface="宋体" pitchFamily="2" charset="-122"/>
              </a:rPr>
              <a:t>观察情况的优先性：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None/>
            </a:pPr>
            <a:r>
              <a:rPr lang="zh-CN" altLang="en-US" b="1" dirty="0">
                <a:solidFill>
                  <a:srgbClr val="000066"/>
                </a:solidFill>
                <a:latin typeface="宋体" pitchFamily="2" charset="-122"/>
              </a:rPr>
              <a:t>     左上</a:t>
            </a:r>
            <a:r>
              <a:rPr lang="en-US" altLang="zh-CN" b="1" dirty="0">
                <a:solidFill>
                  <a:srgbClr val="000066"/>
                </a:solidFill>
                <a:latin typeface="宋体" pitchFamily="2" charset="-122"/>
              </a:rPr>
              <a:t>—</a:t>
            </a:r>
            <a:r>
              <a:rPr lang="zh-CN" altLang="en-US" b="1" dirty="0">
                <a:solidFill>
                  <a:srgbClr val="000066"/>
                </a:solidFill>
                <a:latin typeface="宋体" pitchFamily="2" charset="-122"/>
              </a:rPr>
              <a:t>右上</a:t>
            </a:r>
            <a:r>
              <a:rPr lang="en-US" altLang="zh-CN" b="1" dirty="0">
                <a:solidFill>
                  <a:srgbClr val="000066"/>
                </a:solidFill>
                <a:latin typeface="宋体" pitchFamily="2" charset="-122"/>
              </a:rPr>
              <a:t>—</a:t>
            </a:r>
            <a:r>
              <a:rPr lang="zh-CN" altLang="en-US" b="1" dirty="0">
                <a:solidFill>
                  <a:srgbClr val="000066"/>
                </a:solidFill>
                <a:latin typeface="宋体" pitchFamily="2" charset="-122"/>
              </a:rPr>
              <a:t>左下</a:t>
            </a:r>
            <a:r>
              <a:rPr lang="en-US" altLang="zh-CN" b="1" dirty="0">
                <a:solidFill>
                  <a:srgbClr val="000066"/>
                </a:solidFill>
                <a:latin typeface="宋体" pitchFamily="2" charset="-122"/>
              </a:rPr>
              <a:t>—</a:t>
            </a:r>
            <a:r>
              <a:rPr lang="zh-CN" altLang="en-US" b="1" dirty="0">
                <a:solidFill>
                  <a:srgbClr val="000066"/>
                </a:solidFill>
                <a:latin typeface="宋体" pitchFamily="2" charset="-122"/>
              </a:rPr>
              <a:t>右下视区，仪表的布置必须考虑这一点。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None/>
            </a:pPr>
            <a:r>
              <a:rPr lang="en-US" altLang="zh-CN" b="1" dirty="0">
                <a:solidFill>
                  <a:srgbClr val="000066"/>
                </a:solidFill>
                <a:latin typeface="宋体" pitchFamily="2" charset="-122"/>
              </a:rPr>
              <a:t>5. </a:t>
            </a:r>
            <a:r>
              <a:rPr lang="zh-CN" altLang="en-US" b="1" dirty="0">
                <a:solidFill>
                  <a:srgbClr val="000066"/>
                </a:solidFill>
                <a:latin typeface="宋体" pitchFamily="2" charset="-122"/>
              </a:rPr>
              <a:t>设计依据：以</a:t>
            </a:r>
            <a:r>
              <a:rPr lang="zh-CN" altLang="en-US" b="1" dirty="0">
                <a:solidFill>
                  <a:srgbClr val="FF0000"/>
                </a:solidFill>
                <a:latin typeface="宋体" pitchFamily="2" charset="-122"/>
              </a:rPr>
              <a:t>双眼视野</a:t>
            </a:r>
            <a:r>
              <a:rPr lang="zh-CN" altLang="en-US" b="1" dirty="0">
                <a:solidFill>
                  <a:srgbClr val="000066"/>
                </a:solidFill>
                <a:latin typeface="宋体" pitchFamily="2" charset="-122"/>
              </a:rPr>
              <a:t>为设计依据。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None/>
            </a:pPr>
            <a:r>
              <a:rPr lang="en-US" altLang="zh-CN" b="1" dirty="0">
                <a:solidFill>
                  <a:srgbClr val="000066"/>
                </a:solidFill>
                <a:latin typeface="宋体" pitchFamily="2" charset="-122"/>
              </a:rPr>
              <a:t>6. </a:t>
            </a:r>
            <a:r>
              <a:rPr lang="zh-CN" altLang="en-US" b="1" dirty="0">
                <a:solidFill>
                  <a:srgbClr val="000066"/>
                </a:solidFill>
                <a:latin typeface="宋体" pitchFamily="2" charset="-122"/>
              </a:rPr>
              <a:t>接受程度：</a:t>
            </a:r>
            <a:r>
              <a:rPr lang="zh-CN" altLang="en-US" b="1" dirty="0">
                <a:solidFill>
                  <a:srgbClr val="FF0000"/>
                </a:solidFill>
                <a:latin typeface="宋体" pitchFamily="2" charset="-122"/>
              </a:rPr>
              <a:t>直线</a:t>
            </a:r>
            <a:r>
              <a:rPr lang="zh-CN" altLang="en-US" b="1" dirty="0">
                <a:solidFill>
                  <a:srgbClr val="000066"/>
                </a:solidFill>
                <a:latin typeface="宋体" pitchFamily="2" charset="-122"/>
              </a:rPr>
              <a:t>轮廓优于曲线轮廓。</a:t>
            </a:r>
            <a:endParaRPr lang="zh-CN" altLang="en-US" b="1" dirty="0">
              <a:solidFill>
                <a:srgbClr val="000066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None/>
            </a:pPr>
            <a:endParaRPr lang="en-US" altLang="zh-CN" sz="2000" b="1" dirty="0">
              <a:solidFill>
                <a:srgbClr val="000066"/>
              </a:solidFill>
              <a:latin typeface="宋体" pitchFamily="2" charset="-122"/>
            </a:endParaRPr>
          </a:p>
        </p:txBody>
      </p:sp>
      <p:sp>
        <p:nvSpPr>
          <p:cNvPr id="926735" name="Text Box 15"/>
          <p:cNvSpPr txBox="1">
            <a:spLocks noChangeArrowheads="1"/>
          </p:cNvSpPr>
          <p:nvPr/>
        </p:nvSpPr>
        <p:spPr bwMode="auto">
          <a:xfrm>
            <a:off x="820164" y="1924050"/>
            <a:ext cx="584775" cy="1944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+mn-ea"/>
              </a:rPr>
              <a:t>视觉的运动规律</a:t>
            </a:r>
          </a:p>
        </p:txBody>
      </p:sp>
      <p:sp>
        <p:nvSpPr>
          <p:cNvPr id="926736" name="AutoShape 16"/>
          <p:cNvSpPr>
            <a:spLocks/>
          </p:cNvSpPr>
          <p:nvPr/>
        </p:nvSpPr>
        <p:spPr bwMode="auto">
          <a:xfrm>
            <a:off x="1331914" y="1545432"/>
            <a:ext cx="288925" cy="2593181"/>
          </a:xfrm>
          <a:prstGeom prst="leftBrace">
            <a:avLst>
              <a:gd name="adj1" fmla="val 99725"/>
              <a:gd name="adj2" fmla="val 49537"/>
            </a:avLst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797425" y="4868652"/>
            <a:ext cx="27368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500" b="1" dirty="0">
                <a:solidFill>
                  <a:schemeClr val="bg1"/>
                </a:solidFill>
                <a:latin typeface="Calibri" pitchFamily="34" charset="0"/>
                <a:ea typeface="华文彩云" pitchFamily="2" charset="-122"/>
              </a:rPr>
              <a:t>安徽机电职业技术学院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214296"/>
            <a:ext cx="3851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6600"/>
                </a:solidFill>
                <a:latin typeface="Calibri" pitchFamily="34" charset="0"/>
              </a:rPr>
              <a:t>3.3  </a:t>
            </a:r>
            <a:r>
              <a:rPr lang="zh-CN" altLang="en-US" sz="2000" b="1" dirty="0">
                <a:solidFill>
                  <a:srgbClr val="FF6600"/>
                </a:solidFill>
                <a:latin typeface="Calibri" pitchFamily="34" charset="0"/>
              </a:rPr>
              <a:t>人的视觉与听觉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6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6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6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6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26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26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926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926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926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9267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9267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734" grpId="0" build="p"/>
      <p:bldP spid="926735" grpId="0"/>
      <p:bldP spid="92673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4"/>
          <p:cNvSpPr>
            <a:spLocks noChangeShapeType="1"/>
          </p:cNvSpPr>
          <p:nvPr/>
        </p:nvSpPr>
        <p:spPr bwMode="auto">
          <a:xfrm flipH="1">
            <a:off x="3040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3" name="Line 5"/>
          <p:cNvSpPr>
            <a:spLocks noChangeShapeType="1"/>
          </p:cNvSpPr>
          <p:nvPr/>
        </p:nvSpPr>
        <p:spPr bwMode="auto">
          <a:xfrm flipH="1">
            <a:off x="7612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4" name="Rectangle 14"/>
          <p:cNvSpPr>
            <a:spLocks noChangeArrowheads="1"/>
          </p:cNvSpPr>
          <p:nvPr/>
        </p:nvSpPr>
        <p:spPr bwMode="auto">
          <a:xfrm>
            <a:off x="0" y="2386982"/>
            <a:ext cx="9144000" cy="1143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20485" name="Rectangle 15"/>
          <p:cNvSpPr>
            <a:spLocks noChangeArrowheads="1"/>
          </p:cNvSpPr>
          <p:nvPr/>
        </p:nvSpPr>
        <p:spPr bwMode="auto">
          <a:xfrm>
            <a:off x="4468814" y="152179"/>
            <a:ext cx="204787" cy="4583906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pic>
        <p:nvPicPr>
          <p:cNvPr id="20486" name="Picture 16" descr="vg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3088" y="2879901"/>
            <a:ext cx="2819400" cy="147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Rectangle 17"/>
          <p:cNvSpPr>
            <a:spLocks noChangeArrowheads="1"/>
          </p:cNvSpPr>
          <p:nvPr/>
        </p:nvSpPr>
        <p:spPr bwMode="auto">
          <a:xfrm>
            <a:off x="4776788" y="2021460"/>
            <a:ext cx="881973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1" lang="zh-CN" altLang="en-US" b="1">
                <a:solidFill>
                  <a:srgbClr val="FF3300"/>
                </a:solidFill>
                <a:latin typeface="Times New Roman" pitchFamily="18" charset="0"/>
              </a:rPr>
              <a:t>右上限</a:t>
            </a:r>
          </a:p>
        </p:txBody>
      </p:sp>
      <p:sp>
        <p:nvSpPr>
          <p:cNvPr id="20488" name="Rectangle 18"/>
          <p:cNvSpPr>
            <a:spLocks noChangeArrowheads="1"/>
          </p:cNvSpPr>
          <p:nvPr/>
        </p:nvSpPr>
        <p:spPr bwMode="auto">
          <a:xfrm>
            <a:off x="3419475" y="2021460"/>
            <a:ext cx="881973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1" lang="zh-CN" altLang="en-US" b="1">
                <a:solidFill>
                  <a:srgbClr val="FF3300"/>
                </a:solidFill>
                <a:latin typeface="Times New Roman" pitchFamily="18" charset="0"/>
              </a:rPr>
              <a:t>左上限</a:t>
            </a:r>
          </a:p>
        </p:txBody>
      </p:sp>
      <p:sp>
        <p:nvSpPr>
          <p:cNvPr id="20489" name="Rectangle 19"/>
          <p:cNvSpPr>
            <a:spLocks noChangeArrowheads="1"/>
          </p:cNvSpPr>
          <p:nvPr/>
        </p:nvSpPr>
        <p:spPr bwMode="auto">
          <a:xfrm>
            <a:off x="3419476" y="2571529"/>
            <a:ext cx="881973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1" lang="zh-CN" altLang="en-US" b="1">
                <a:solidFill>
                  <a:srgbClr val="FF3300"/>
                </a:solidFill>
                <a:latin typeface="Times New Roman" pitchFamily="18" charset="0"/>
              </a:rPr>
              <a:t>左下限</a:t>
            </a:r>
          </a:p>
        </p:txBody>
      </p:sp>
      <p:sp>
        <p:nvSpPr>
          <p:cNvPr id="20490" name="Rectangle 20"/>
          <p:cNvSpPr>
            <a:spLocks noChangeArrowheads="1"/>
          </p:cNvSpPr>
          <p:nvPr/>
        </p:nvSpPr>
        <p:spPr bwMode="auto">
          <a:xfrm>
            <a:off x="4776788" y="2571529"/>
            <a:ext cx="881973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1" lang="zh-CN" altLang="en-US" b="1">
                <a:solidFill>
                  <a:srgbClr val="FF3300"/>
                </a:solidFill>
                <a:latin typeface="Times New Roman" pitchFamily="18" charset="0"/>
              </a:rPr>
              <a:t>右下限</a:t>
            </a:r>
          </a:p>
        </p:txBody>
      </p:sp>
      <p:pic>
        <p:nvPicPr>
          <p:cNvPr id="20491" name="Picture 21" descr="vg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" y="471266"/>
            <a:ext cx="2819400" cy="1477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22" descr="vg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470076"/>
            <a:ext cx="2819400" cy="147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Picture 23" descr="vg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4538" y="2881091"/>
            <a:ext cx="2819400" cy="1477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4" name="Text Box 24"/>
          <p:cNvSpPr txBox="1">
            <a:spLocks noChangeArrowheads="1"/>
          </p:cNvSpPr>
          <p:nvPr/>
        </p:nvSpPr>
        <p:spPr bwMode="auto">
          <a:xfrm>
            <a:off x="3995739" y="4702748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zh-CN" altLang="en-US" b="1" u="sng">
                <a:solidFill>
                  <a:srgbClr val="000066"/>
                </a:solidFill>
                <a:latin typeface="Times New Roman" pitchFamily="18" charset="0"/>
                <a:hlinkClick r:id="" action="ppaction://noaction"/>
              </a:rPr>
              <a:t>返回</a:t>
            </a:r>
            <a:endParaRPr lang="zh-CN" altLang="en-US" b="1" u="sng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4893469"/>
            <a:ext cx="9144000" cy="2524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3040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7612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82022" name="Rectangle 6"/>
          <p:cNvSpPr>
            <a:spLocks noChangeArrowheads="1"/>
          </p:cNvSpPr>
          <p:nvPr/>
        </p:nvSpPr>
        <p:spPr bwMode="auto">
          <a:xfrm>
            <a:off x="1039814" y="1125142"/>
            <a:ext cx="7032625" cy="19823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en-US" altLang="zh-CN" sz="2000" b="1" dirty="0">
                <a:latin typeface="Calibri" pitchFamily="34" charset="0"/>
              </a:rPr>
              <a:t>       </a:t>
            </a:r>
            <a:r>
              <a:rPr lang="zh-CN" altLang="en-US" sz="2000" b="1" dirty="0">
                <a:latin typeface="Calibri" pitchFamily="34" charset="0"/>
              </a:rPr>
              <a:t>在人机系统中，人的感知是实现人机交互的前提，是保证人机系统有效运转的重要环节。而</a:t>
            </a:r>
            <a:r>
              <a:rPr lang="zh-CN" altLang="zh-CN" sz="2000" b="1" dirty="0">
                <a:latin typeface="Calibri" pitchFamily="34" charset="0"/>
              </a:rPr>
              <a:t>人机系统中的最常用的感觉通道是</a:t>
            </a:r>
            <a:r>
              <a:rPr lang="zh-CN" altLang="zh-CN" sz="2000" b="1" dirty="0">
                <a:solidFill>
                  <a:srgbClr val="CC0000"/>
                </a:solidFill>
                <a:latin typeface="Calibri" pitchFamily="34" charset="0"/>
              </a:rPr>
              <a:t>视觉通道（80%）</a:t>
            </a:r>
            <a:r>
              <a:rPr lang="zh-CN" altLang="zh-CN" sz="2000" b="1" dirty="0">
                <a:latin typeface="Calibri" pitchFamily="34" charset="0"/>
              </a:rPr>
              <a:t>、听觉通道（14%）、触觉和其他通道（6%）。</a:t>
            </a:r>
            <a:r>
              <a:rPr lang="zh-CN" altLang="en-US" sz="2000" b="1" dirty="0">
                <a:latin typeface="Calibri" pitchFamily="34" charset="0"/>
              </a:rPr>
              <a:t>显示装置作为人机信息交互的重要媒介，其设计离不开对人的视觉特性的研究与应用。</a:t>
            </a:r>
            <a:endParaRPr lang="zh-CN" altLang="zh-CN" sz="2000" b="1" dirty="0">
              <a:latin typeface="Calibri" pitchFamily="34" charset="0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95288" y="681038"/>
            <a:ext cx="3313112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V="1">
            <a:off x="3708400" y="303610"/>
            <a:ext cx="0" cy="377428"/>
          </a:xfrm>
          <a:prstGeom prst="line">
            <a:avLst/>
          </a:prstGeom>
          <a:noFill/>
          <a:ln w="38100" cmpd="dbl">
            <a:solidFill>
              <a:srgbClr val="FF99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3708400" y="303610"/>
            <a:ext cx="5435600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797425" y="4868652"/>
            <a:ext cx="27368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500" b="1" dirty="0">
                <a:solidFill>
                  <a:schemeClr val="bg1"/>
                </a:solidFill>
                <a:latin typeface="Calibri" pitchFamily="34" charset="0"/>
                <a:ea typeface="华文彩云" pitchFamily="2" charset="-122"/>
              </a:rPr>
              <a:t>安徽机电职业技术学院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214296"/>
            <a:ext cx="3851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6600"/>
                </a:solidFill>
                <a:latin typeface="Calibri" pitchFamily="34" charset="0"/>
              </a:rPr>
              <a:t>3.3  </a:t>
            </a:r>
            <a:r>
              <a:rPr lang="zh-CN" altLang="en-US" sz="2000" b="1" dirty="0">
                <a:solidFill>
                  <a:srgbClr val="FF6600"/>
                </a:solidFill>
                <a:latin typeface="Calibri" pitchFamily="34" charset="0"/>
              </a:rPr>
              <a:t>人的视觉与听觉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82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4893469"/>
            <a:ext cx="9144000" cy="2524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H="1">
            <a:off x="3040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>
            <a:off x="7612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30822" name="Rectangle 6"/>
          <p:cNvSpPr>
            <a:spLocks noChangeArrowheads="1"/>
          </p:cNvSpPr>
          <p:nvPr/>
        </p:nvSpPr>
        <p:spPr bwMode="auto">
          <a:xfrm>
            <a:off x="827089" y="1168004"/>
            <a:ext cx="7559675" cy="70127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00066"/>
                </a:solidFill>
                <a:latin typeface="宋体" pitchFamily="2" charset="-122"/>
              </a:rPr>
              <a:t>7</a:t>
            </a:r>
            <a:r>
              <a:rPr lang="zh-CN" altLang="en-US" sz="2000" b="1" dirty="0">
                <a:solidFill>
                  <a:srgbClr val="000066"/>
                </a:solidFill>
                <a:latin typeface="宋体" pitchFamily="2" charset="-122"/>
              </a:rPr>
              <a:t>、颜色的易辨认顺序：</a:t>
            </a: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红、绿、黄、白</a:t>
            </a:r>
            <a:r>
              <a:rPr lang="zh-CN" altLang="en-US" sz="2000" b="1" dirty="0">
                <a:solidFill>
                  <a:srgbClr val="000066"/>
                </a:solidFill>
                <a:latin typeface="宋体" pitchFamily="2" charset="-122"/>
              </a:rPr>
              <a:t>；颜色相配时的易辨认顺序：</a:t>
            </a: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黄底黑字、黑底白字、蓝底白字、白底黑字、白底红字</a:t>
            </a:r>
            <a:r>
              <a:rPr lang="zh-CN" altLang="en-US" sz="2000" b="1" dirty="0">
                <a:latin typeface="Calibri" pitchFamily="34" charset="0"/>
              </a:rPr>
              <a:t>。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95288" y="681038"/>
            <a:ext cx="3313112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V="1">
            <a:off x="3708400" y="303610"/>
            <a:ext cx="0" cy="377428"/>
          </a:xfrm>
          <a:prstGeom prst="line">
            <a:avLst/>
          </a:prstGeom>
          <a:noFill/>
          <a:ln w="38100" cmpd="dbl">
            <a:solidFill>
              <a:srgbClr val="FF99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3708400" y="303610"/>
            <a:ext cx="5435600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930830" name="Picture 14" descr="20071107153410422"/>
          <p:cNvPicPr>
            <a:picLocks noChangeAspect="1" noChangeArrowheads="1"/>
          </p:cNvPicPr>
          <p:nvPr/>
        </p:nvPicPr>
        <p:blipFill>
          <a:blip r:embed="rId3"/>
          <a:srcRect b="38780"/>
          <a:stretch>
            <a:fillRect/>
          </a:stretch>
        </p:blipFill>
        <p:spPr bwMode="auto">
          <a:xfrm>
            <a:off x="2339976" y="2409825"/>
            <a:ext cx="4657725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797425" y="4868652"/>
            <a:ext cx="27368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500" b="1" dirty="0">
                <a:solidFill>
                  <a:schemeClr val="bg1"/>
                </a:solidFill>
                <a:latin typeface="Calibri" pitchFamily="34" charset="0"/>
                <a:ea typeface="华文彩云" pitchFamily="2" charset="-122"/>
              </a:rPr>
              <a:t>安徽机电职业技术学院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214296"/>
            <a:ext cx="3851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6600"/>
                </a:solidFill>
                <a:latin typeface="Calibri" pitchFamily="34" charset="0"/>
              </a:rPr>
              <a:t>3.3  </a:t>
            </a:r>
            <a:r>
              <a:rPr lang="zh-CN" altLang="en-US" sz="2000" b="1" dirty="0">
                <a:solidFill>
                  <a:srgbClr val="FF6600"/>
                </a:solidFill>
                <a:latin typeface="Calibri" pitchFamily="34" charset="0"/>
              </a:rPr>
              <a:t>人的视觉与听觉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30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0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893469"/>
            <a:ext cx="9144000" cy="2524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>
            <a:off x="3040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H="1">
            <a:off x="7612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89862" name="Rectangle 6"/>
          <p:cNvSpPr>
            <a:spLocks noChangeArrowheads="1"/>
          </p:cNvSpPr>
          <p:nvPr/>
        </p:nvSpPr>
        <p:spPr bwMode="auto">
          <a:xfrm>
            <a:off x="1112838" y="1113235"/>
            <a:ext cx="6959600" cy="29694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en-US" altLang="zh-CN" sz="2000" b="1" dirty="0">
                <a:latin typeface="Calibri" pitchFamily="34" charset="0"/>
              </a:rPr>
              <a:t>3.3.1 </a:t>
            </a:r>
            <a:r>
              <a:rPr lang="zh-CN" altLang="en-US" sz="2000" b="1" dirty="0">
                <a:latin typeface="Calibri" pitchFamily="34" charset="0"/>
              </a:rPr>
              <a:t>人的视觉</a:t>
            </a:r>
          </a:p>
          <a:p>
            <a:pPr algn="just">
              <a:lnSpc>
                <a:spcPct val="15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CC0000"/>
                </a:solidFill>
                <a:latin typeface="Calibri" pitchFamily="34" charset="0"/>
              </a:rPr>
              <a:t>1</a:t>
            </a: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、视觉机能</a:t>
            </a:r>
          </a:p>
          <a:p>
            <a:pPr algn="just">
              <a:lnSpc>
                <a:spcPct val="15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en-US" sz="2000" b="1" dirty="0">
                <a:latin typeface="Calibri" pitchFamily="34" charset="0"/>
              </a:rPr>
              <a:t>     视觉的机能是视觉器官对客观事物识别能力的总称；它包括</a:t>
            </a:r>
            <a:r>
              <a:rPr lang="zh-CN" altLang="en-US" sz="2000" b="1" dirty="0">
                <a:solidFill>
                  <a:srgbClr val="FF3300"/>
                </a:solidFill>
                <a:latin typeface="Calibri" pitchFamily="34" charset="0"/>
              </a:rPr>
              <a:t>视角、视力、视野、色觉和视觉适应</a:t>
            </a:r>
            <a:r>
              <a:rPr lang="zh-CN" altLang="en-US" sz="2000" b="1" dirty="0">
                <a:latin typeface="Calibri" pitchFamily="34" charset="0"/>
              </a:rPr>
              <a:t>等。</a:t>
            </a:r>
          </a:p>
          <a:p>
            <a:pPr algn="just">
              <a:lnSpc>
                <a:spcPct val="15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endParaRPr lang="zh-CN" altLang="en-US" sz="2000" b="1" dirty="0">
              <a:latin typeface="Calibri" pitchFamily="34" charset="0"/>
            </a:endParaRPr>
          </a:p>
          <a:p>
            <a:pPr algn="just">
              <a:lnSpc>
                <a:spcPct val="15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endParaRPr lang="en-US" altLang="zh-CN" sz="2000" b="1" dirty="0">
              <a:latin typeface="Calibri" pitchFamily="34" charset="0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395288" y="681038"/>
            <a:ext cx="3313112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V="1">
            <a:off x="3708400" y="303610"/>
            <a:ext cx="0" cy="377428"/>
          </a:xfrm>
          <a:prstGeom prst="line">
            <a:avLst/>
          </a:prstGeom>
          <a:noFill/>
          <a:ln w="38100" cmpd="dbl">
            <a:solidFill>
              <a:srgbClr val="FF99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3708400" y="303610"/>
            <a:ext cx="5435600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797425" y="4868652"/>
            <a:ext cx="27368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500" b="1" dirty="0">
                <a:solidFill>
                  <a:schemeClr val="bg1"/>
                </a:solidFill>
                <a:latin typeface="Calibri" pitchFamily="34" charset="0"/>
                <a:ea typeface="华文彩云" pitchFamily="2" charset="-122"/>
              </a:rPr>
              <a:t>安徽机电职业技术学院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214296"/>
            <a:ext cx="3851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6600"/>
                </a:solidFill>
                <a:latin typeface="Calibri" pitchFamily="34" charset="0"/>
              </a:rPr>
              <a:t>3.3  </a:t>
            </a:r>
            <a:r>
              <a:rPr lang="zh-CN" altLang="en-US" sz="2000" b="1" dirty="0">
                <a:solidFill>
                  <a:srgbClr val="FF6600"/>
                </a:solidFill>
                <a:latin typeface="Calibri" pitchFamily="34" charset="0"/>
              </a:rPr>
              <a:t>人的视觉与听觉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89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898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898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893469"/>
            <a:ext cx="9144000" cy="2524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3040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7612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91910" name="Rectangle 6"/>
          <p:cNvSpPr>
            <a:spLocks noChangeArrowheads="1"/>
          </p:cNvSpPr>
          <p:nvPr/>
        </p:nvSpPr>
        <p:spPr bwMode="auto">
          <a:xfrm>
            <a:off x="827089" y="803673"/>
            <a:ext cx="7888315" cy="14585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en-US" b="1" dirty="0">
                <a:solidFill>
                  <a:srgbClr val="CC0000"/>
                </a:solidFill>
                <a:latin typeface="+mn-ea"/>
                <a:ea typeface="+mn-ea"/>
              </a:rPr>
              <a:t>（</a:t>
            </a:r>
            <a:r>
              <a:rPr lang="en-US" altLang="zh-CN" b="1" dirty="0">
                <a:solidFill>
                  <a:srgbClr val="CC0000"/>
                </a:solidFill>
                <a:latin typeface="+mn-ea"/>
                <a:ea typeface="+mn-ea"/>
              </a:rPr>
              <a:t>1</a:t>
            </a:r>
            <a:r>
              <a:rPr lang="zh-CN" altLang="en-US" b="1" dirty="0">
                <a:solidFill>
                  <a:srgbClr val="CC0000"/>
                </a:solidFill>
                <a:latin typeface="+mn-ea"/>
                <a:ea typeface="+mn-ea"/>
              </a:rPr>
              <a:t>）视角与视力</a:t>
            </a:r>
          </a:p>
          <a:p>
            <a:pPr algn="just">
              <a:lnSpc>
                <a:spcPct val="15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en-US" b="1" dirty="0">
                <a:solidFill>
                  <a:srgbClr val="CC0000"/>
                </a:solidFill>
                <a:latin typeface="+mn-ea"/>
                <a:ea typeface="+mn-ea"/>
              </a:rPr>
              <a:t>   </a:t>
            </a:r>
            <a:r>
              <a:rPr lang="zh-CN" altLang="zh-CN" b="1" dirty="0" smtClean="0">
                <a:solidFill>
                  <a:srgbClr val="CC0000"/>
                </a:solidFill>
                <a:latin typeface="+mn-ea"/>
                <a:ea typeface="+mn-ea"/>
              </a:rPr>
              <a:t>视角</a:t>
            </a:r>
            <a:r>
              <a:rPr lang="zh-CN" altLang="zh-CN" b="1" dirty="0">
                <a:solidFill>
                  <a:srgbClr val="CC0000"/>
                </a:solidFill>
                <a:latin typeface="+mn-ea"/>
                <a:ea typeface="+mn-ea"/>
              </a:rPr>
              <a:t>：</a:t>
            </a:r>
            <a:r>
              <a:rPr lang="zh-CN" altLang="zh-CN" b="1" dirty="0">
                <a:latin typeface="+mn-ea"/>
                <a:ea typeface="+mn-ea"/>
              </a:rPr>
              <a:t>视角是被看物尺寸范围的两端点光线射入眼球的相交角度。（如图3-</a:t>
            </a:r>
            <a:r>
              <a:rPr lang="en-US" altLang="zh-CN" b="1" dirty="0">
                <a:latin typeface="+mn-ea"/>
                <a:ea typeface="+mn-ea"/>
              </a:rPr>
              <a:t>23</a:t>
            </a:r>
            <a:r>
              <a:rPr lang="zh-CN" altLang="zh-CN" b="1" dirty="0">
                <a:latin typeface="+mn-ea"/>
                <a:ea typeface="+mn-ea"/>
              </a:rPr>
              <a:t>） 视角α与</a:t>
            </a:r>
            <a:r>
              <a:rPr lang="zh-CN" altLang="zh-CN" b="1" dirty="0">
                <a:solidFill>
                  <a:srgbClr val="CC0000"/>
                </a:solidFill>
                <a:latin typeface="+mn-ea"/>
                <a:ea typeface="+mn-ea"/>
              </a:rPr>
              <a:t>观察距离L</a:t>
            </a:r>
            <a:r>
              <a:rPr lang="zh-CN" altLang="zh-CN" b="1" dirty="0">
                <a:latin typeface="+mn-ea"/>
                <a:ea typeface="+mn-ea"/>
              </a:rPr>
              <a:t>和被看目标物上两点之间的</a:t>
            </a:r>
            <a:r>
              <a:rPr lang="zh-CN" altLang="zh-CN" b="1" dirty="0">
                <a:solidFill>
                  <a:srgbClr val="CC0000"/>
                </a:solidFill>
                <a:latin typeface="+mn-ea"/>
                <a:ea typeface="+mn-ea"/>
              </a:rPr>
              <a:t>直线距离D</a:t>
            </a:r>
            <a:r>
              <a:rPr lang="zh-CN" altLang="zh-CN" b="1" dirty="0">
                <a:latin typeface="+mn-ea"/>
                <a:ea typeface="+mn-ea"/>
              </a:rPr>
              <a:t>有关。</a:t>
            </a: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395288" y="681038"/>
            <a:ext cx="3313112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V="1">
            <a:off x="3708400" y="303610"/>
            <a:ext cx="0" cy="377428"/>
          </a:xfrm>
          <a:prstGeom prst="line">
            <a:avLst/>
          </a:prstGeom>
          <a:noFill/>
          <a:ln w="38100" cmpd="dbl">
            <a:solidFill>
              <a:srgbClr val="FF99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3708400" y="303610"/>
            <a:ext cx="5435600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91915" name="Rectangle 11"/>
          <p:cNvSpPr>
            <a:spLocks noChangeArrowheads="1"/>
          </p:cNvSpPr>
          <p:nvPr/>
        </p:nvSpPr>
        <p:spPr bwMode="auto">
          <a:xfrm>
            <a:off x="2303463" y="4407694"/>
            <a:ext cx="4608512" cy="27027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CN" altLang="en-US" sz="2000" b="1">
                <a:solidFill>
                  <a:srgbClr val="FF0000"/>
                </a:solidFill>
                <a:latin typeface="Calibri" pitchFamily="34" charset="0"/>
              </a:rPr>
              <a:t>图</a:t>
            </a:r>
            <a:r>
              <a:rPr lang="en-US" altLang="zh-CN" sz="2000" b="1">
                <a:solidFill>
                  <a:srgbClr val="FF0000"/>
                </a:solidFill>
                <a:latin typeface="Calibri" pitchFamily="34" charset="0"/>
              </a:rPr>
              <a:t>3-23 </a:t>
            </a:r>
            <a:r>
              <a:rPr lang="zh-CN" altLang="en-US" sz="2000" b="1">
                <a:solidFill>
                  <a:srgbClr val="FF0000"/>
                </a:solidFill>
                <a:latin typeface="Calibri" pitchFamily="34" charset="0"/>
              </a:rPr>
              <a:t>眼睛结构示意图</a:t>
            </a:r>
          </a:p>
        </p:txBody>
      </p:sp>
      <p:pic>
        <p:nvPicPr>
          <p:cNvPr id="891916" name="Picture 12" descr="3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358735"/>
            <a:ext cx="6139201" cy="1784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797425" y="4868652"/>
            <a:ext cx="27368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500" b="1" dirty="0">
                <a:solidFill>
                  <a:schemeClr val="bg1"/>
                </a:solidFill>
                <a:latin typeface="Calibri" pitchFamily="34" charset="0"/>
                <a:ea typeface="华文彩云" pitchFamily="2" charset="-122"/>
              </a:rPr>
              <a:t>安徽机电职业技术学院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214296"/>
            <a:ext cx="3851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6600"/>
                </a:solidFill>
                <a:latin typeface="Calibri" pitchFamily="34" charset="0"/>
              </a:rPr>
              <a:t>3.3  </a:t>
            </a:r>
            <a:r>
              <a:rPr lang="zh-CN" altLang="en-US" sz="2000" b="1" dirty="0">
                <a:solidFill>
                  <a:srgbClr val="FF6600"/>
                </a:solidFill>
                <a:latin typeface="Calibri" pitchFamily="34" charset="0"/>
              </a:rPr>
              <a:t>人的视觉与听觉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91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919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91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91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9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4893469"/>
            <a:ext cx="9144000" cy="2524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3040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7612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96006" name="Rectangle 6"/>
          <p:cNvSpPr>
            <a:spLocks noChangeArrowheads="1"/>
          </p:cNvSpPr>
          <p:nvPr/>
        </p:nvSpPr>
        <p:spPr bwMode="auto">
          <a:xfrm>
            <a:off x="357158" y="1075137"/>
            <a:ext cx="8786841" cy="32111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4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en-US" altLang="zh-CN" sz="2000" b="1" dirty="0">
                <a:latin typeface="Calibri" pitchFamily="34" charset="0"/>
              </a:rPr>
              <a:t>    </a:t>
            </a:r>
            <a:r>
              <a:rPr lang="zh-CN" altLang="zh-CN" sz="1700" b="1" dirty="0">
                <a:latin typeface="Calibri" pitchFamily="34" charset="0"/>
              </a:rPr>
              <a:t>视角可用下式表示：</a:t>
            </a:r>
            <a:endParaRPr lang="zh-CN" altLang="en-US" sz="1700" b="1" dirty="0">
              <a:latin typeface="Calibri" pitchFamily="34" charset="0"/>
            </a:endParaRPr>
          </a:p>
          <a:p>
            <a:pPr algn="just">
              <a:lnSpc>
                <a:spcPct val="14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zh-CN" sz="1700" b="1" dirty="0">
                <a:solidFill>
                  <a:srgbClr val="CC0000"/>
                </a:solidFill>
                <a:latin typeface="Calibri" pitchFamily="34" charset="0"/>
              </a:rPr>
              <a:t>    α=2arctg(D/2L)</a:t>
            </a:r>
            <a:endParaRPr lang="en-US" altLang="zh-CN" sz="1700" b="1" dirty="0">
              <a:solidFill>
                <a:srgbClr val="CC0000"/>
              </a:solidFill>
              <a:latin typeface="Calibri" pitchFamily="34" charset="0"/>
            </a:endParaRPr>
          </a:p>
          <a:p>
            <a:pPr algn="just">
              <a:lnSpc>
                <a:spcPct val="14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zh-CN" sz="1700" b="1" dirty="0">
                <a:latin typeface="Calibri" pitchFamily="34" charset="0"/>
              </a:rPr>
              <a:t>    α—视角；</a:t>
            </a:r>
            <a:endParaRPr lang="zh-CN" altLang="en-US" sz="1700" b="1" dirty="0">
              <a:latin typeface="Calibri" pitchFamily="34" charset="0"/>
            </a:endParaRPr>
          </a:p>
          <a:p>
            <a:pPr algn="just">
              <a:lnSpc>
                <a:spcPct val="14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zh-CN" sz="1700" b="1" dirty="0">
                <a:latin typeface="Calibri" pitchFamily="34" charset="0"/>
              </a:rPr>
              <a:t>    D—被看物体上两端点的直线距离；</a:t>
            </a:r>
            <a:endParaRPr lang="zh-CN" altLang="en-US" sz="1700" b="1" dirty="0">
              <a:latin typeface="Calibri" pitchFamily="34" charset="0"/>
            </a:endParaRPr>
          </a:p>
          <a:p>
            <a:pPr algn="just">
              <a:lnSpc>
                <a:spcPct val="14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zh-CN" sz="1700" b="1" dirty="0">
                <a:latin typeface="Calibri" pitchFamily="34" charset="0"/>
              </a:rPr>
              <a:t>    L—眼睛到被看物体的距离；</a:t>
            </a:r>
            <a:endParaRPr lang="zh-CN" altLang="en-US" sz="1700" b="1" dirty="0">
              <a:latin typeface="Calibri" pitchFamily="34" charset="0"/>
            </a:endParaRPr>
          </a:p>
          <a:p>
            <a:pPr algn="just">
              <a:lnSpc>
                <a:spcPct val="14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en-US" sz="1700" b="1" dirty="0">
                <a:latin typeface="Calibri" pitchFamily="34" charset="0"/>
              </a:rPr>
              <a:t>   当</a:t>
            </a:r>
            <a:r>
              <a:rPr lang="zh-CN" altLang="zh-CN" sz="1700" b="1" dirty="0">
                <a:latin typeface="Calibri" pitchFamily="34" charset="0"/>
              </a:rPr>
              <a:t>α</a:t>
            </a:r>
            <a:r>
              <a:rPr lang="zh-CN" altLang="en-US" sz="1700" b="1" dirty="0">
                <a:latin typeface="Calibri" pitchFamily="34" charset="0"/>
              </a:rPr>
              <a:t>比较小时，</a:t>
            </a:r>
          </a:p>
          <a:p>
            <a:pPr algn="just">
              <a:lnSpc>
                <a:spcPct val="14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en-US" sz="1700" b="1" dirty="0">
                <a:latin typeface="Calibri" pitchFamily="34" charset="0"/>
              </a:rPr>
              <a:t>   </a:t>
            </a:r>
            <a:r>
              <a:rPr lang="zh-CN" altLang="zh-CN" sz="1700" b="1" dirty="0">
                <a:solidFill>
                  <a:srgbClr val="CC0000"/>
                </a:solidFill>
                <a:latin typeface="Calibri" pitchFamily="34" charset="0"/>
              </a:rPr>
              <a:t>α</a:t>
            </a:r>
            <a:r>
              <a:rPr lang="en-US" altLang="zh-CN" sz="1700" b="1" dirty="0">
                <a:solidFill>
                  <a:srgbClr val="CC0000"/>
                </a:solidFill>
                <a:latin typeface="Calibri" pitchFamily="34" charset="0"/>
              </a:rPr>
              <a:t>/2= </a:t>
            </a:r>
            <a:r>
              <a:rPr lang="zh-CN" altLang="zh-CN" sz="1700" b="1" dirty="0">
                <a:solidFill>
                  <a:srgbClr val="CC0000"/>
                </a:solidFill>
                <a:latin typeface="Calibri" pitchFamily="34" charset="0"/>
              </a:rPr>
              <a:t>arctg(D/2L)</a:t>
            </a:r>
            <a:r>
              <a:rPr lang="en-US" altLang="zh-CN" sz="1700" b="1" dirty="0">
                <a:solidFill>
                  <a:srgbClr val="CC0000"/>
                </a:solidFill>
                <a:latin typeface="Calibri" pitchFamily="34" charset="0"/>
              </a:rPr>
              <a:t>≈ </a:t>
            </a:r>
            <a:r>
              <a:rPr lang="zh-CN" altLang="zh-CN" sz="1700" b="1" dirty="0">
                <a:solidFill>
                  <a:srgbClr val="CC0000"/>
                </a:solidFill>
                <a:latin typeface="Calibri" pitchFamily="34" charset="0"/>
              </a:rPr>
              <a:t>D/2L</a:t>
            </a:r>
            <a:r>
              <a:rPr lang="zh-CN" altLang="en-US" sz="1700" b="1" dirty="0">
                <a:solidFill>
                  <a:srgbClr val="CC0000"/>
                </a:solidFill>
                <a:latin typeface="Calibri" pitchFamily="34" charset="0"/>
              </a:rPr>
              <a:t>，即</a:t>
            </a:r>
            <a:r>
              <a:rPr lang="zh-CN" altLang="zh-CN" sz="1700" b="1" dirty="0">
                <a:solidFill>
                  <a:srgbClr val="CC0000"/>
                </a:solidFill>
                <a:latin typeface="Calibri" pitchFamily="34" charset="0"/>
              </a:rPr>
              <a:t>α</a:t>
            </a:r>
            <a:r>
              <a:rPr lang="en-US" altLang="zh-CN" sz="1700" b="1" dirty="0">
                <a:solidFill>
                  <a:srgbClr val="CC0000"/>
                </a:solidFill>
                <a:latin typeface="Calibri" pitchFamily="34" charset="0"/>
              </a:rPr>
              <a:t>= </a:t>
            </a:r>
            <a:r>
              <a:rPr lang="zh-CN" altLang="zh-CN" sz="1700" b="1" dirty="0">
                <a:solidFill>
                  <a:srgbClr val="CC0000"/>
                </a:solidFill>
                <a:latin typeface="Calibri" pitchFamily="34" charset="0"/>
              </a:rPr>
              <a:t>D/L</a:t>
            </a:r>
            <a:r>
              <a:rPr lang="zh-CN" altLang="en-US" sz="1700" b="1" dirty="0">
                <a:latin typeface="Calibri" pitchFamily="34" charset="0"/>
              </a:rPr>
              <a:t>，</a:t>
            </a:r>
          </a:p>
          <a:p>
            <a:pPr algn="just">
              <a:lnSpc>
                <a:spcPct val="14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en-US" sz="1700" b="1" dirty="0">
                <a:latin typeface="Calibri" pitchFamily="34" charset="0"/>
              </a:rPr>
              <a:t>  </a:t>
            </a:r>
            <a:endParaRPr lang="zh-CN" altLang="zh-CN" sz="1700" b="1" dirty="0">
              <a:latin typeface="Calibri" pitchFamily="34" charset="0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95288" y="681038"/>
            <a:ext cx="3313112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3708400" y="303610"/>
            <a:ext cx="0" cy="377428"/>
          </a:xfrm>
          <a:prstGeom prst="line">
            <a:avLst/>
          </a:prstGeom>
          <a:noFill/>
          <a:ln w="38100" cmpd="dbl">
            <a:solidFill>
              <a:srgbClr val="FF99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3708400" y="303610"/>
            <a:ext cx="5435600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797425" y="4868652"/>
            <a:ext cx="27368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500" b="1" dirty="0">
                <a:solidFill>
                  <a:schemeClr val="bg1"/>
                </a:solidFill>
                <a:latin typeface="Calibri" pitchFamily="34" charset="0"/>
                <a:ea typeface="华文彩云" pitchFamily="2" charset="-122"/>
              </a:rPr>
              <a:t>安徽机电职业技术学院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214296"/>
            <a:ext cx="3851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6600"/>
                </a:solidFill>
                <a:latin typeface="Calibri" pitchFamily="34" charset="0"/>
              </a:rPr>
              <a:t>3.3  </a:t>
            </a:r>
            <a:r>
              <a:rPr lang="zh-CN" altLang="en-US" sz="2000" b="1" dirty="0">
                <a:solidFill>
                  <a:srgbClr val="FF6600"/>
                </a:solidFill>
                <a:latin typeface="Calibri" pitchFamily="34" charset="0"/>
              </a:rPr>
              <a:t>人的视觉与听觉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96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96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96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96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960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960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960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960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4893469"/>
            <a:ext cx="9144000" cy="2524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3040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7612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185863" y="1222772"/>
            <a:ext cx="6457950" cy="1457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4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en-US" sz="2000" b="1" dirty="0">
                <a:latin typeface="Calibri" pitchFamily="34" charset="0"/>
              </a:rPr>
              <a:t>在设计中，视角是确定设计</a:t>
            </a: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可视对象尺寸大小</a:t>
            </a:r>
            <a:r>
              <a:rPr lang="zh-CN" altLang="en-US" sz="2000" b="1" dirty="0">
                <a:latin typeface="Calibri" pitchFamily="34" charset="0"/>
              </a:rPr>
              <a:t>的依据。</a:t>
            </a:r>
          </a:p>
          <a:p>
            <a:pPr algn="just">
              <a:lnSpc>
                <a:spcPct val="14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zh-CN" sz="2000" b="1" dirty="0">
                <a:latin typeface="Calibri" pitchFamily="34" charset="0"/>
              </a:rPr>
              <a:t>眼睛能分辨被看物体最近两点的视角</a:t>
            </a:r>
            <a:r>
              <a:rPr lang="zh-CN" altLang="en-US" sz="2000" b="1" dirty="0">
                <a:latin typeface="Calibri" pitchFamily="34" charset="0"/>
              </a:rPr>
              <a:t>，称为</a:t>
            </a: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临界视角</a:t>
            </a:r>
            <a:r>
              <a:rPr lang="zh-CN" altLang="en-US" sz="2000" b="1" dirty="0">
                <a:latin typeface="Calibri" pitchFamily="34" charset="0"/>
              </a:rPr>
              <a:t>。</a:t>
            </a:r>
            <a:endParaRPr lang="zh-CN" altLang="zh-CN" sz="2000" b="1" dirty="0">
              <a:latin typeface="Calibri" pitchFamily="34" charset="0"/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95288" y="681038"/>
            <a:ext cx="3313112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V="1">
            <a:off x="3708400" y="303610"/>
            <a:ext cx="0" cy="377428"/>
          </a:xfrm>
          <a:prstGeom prst="line">
            <a:avLst/>
          </a:prstGeom>
          <a:noFill/>
          <a:ln w="38100" cmpd="dbl">
            <a:solidFill>
              <a:srgbClr val="FF99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3708400" y="303610"/>
            <a:ext cx="5435600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797425" y="4868652"/>
            <a:ext cx="27368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500" b="1" dirty="0">
                <a:solidFill>
                  <a:schemeClr val="bg1"/>
                </a:solidFill>
                <a:latin typeface="Calibri" pitchFamily="34" charset="0"/>
                <a:ea typeface="华文彩云" pitchFamily="2" charset="-122"/>
              </a:rPr>
              <a:t>安徽机电职业技术学院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214296"/>
            <a:ext cx="3851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6600"/>
                </a:solidFill>
                <a:latin typeface="Calibri" pitchFamily="34" charset="0"/>
              </a:rPr>
              <a:t>3.3  </a:t>
            </a:r>
            <a:r>
              <a:rPr lang="zh-CN" altLang="en-US" sz="2000" b="1" dirty="0">
                <a:solidFill>
                  <a:srgbClr val="FF6600"/>
                </a:solidFill>
                <a:latin typeface="Calibri" pitchFamily="34" charset="0"/>
              </a:rPr>
              <a:t>人的视觉与听觉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4893469"/>
            <a:ext cx="9144000" cy="2524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3040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7612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900114" y="951310"/>
            <a:ext cx="7343775" cy="35099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CC0000"/>
                </a:solidFill>
                <a:latin typeface="Calibri" pitchFamily="34" charset="0"/>
              </a:rPr>
              <a:t>       </a:t>
            </a: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视力（视敏度）：</a:t>
            </a:r>
            <a:r>
              <a:rPr lang="zh-CN" altLang="en-US" sz="2000" b="1" dirty="0">
                <a:latin typeface="Calibri" pitchFamily="34" charset="0"/>
              </a:rPr>
              <a:t>眼睛分辨物体细微结构能力的一个生理尺度，以</a:t>
            </a: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临界视角的倒数</a:t>
            </a:r>
            <a:r>
              <a:rPr lang="zh-CN" altLang="en-US" sz="2000" b="1" dirty="0">
                <a:latin typeface="Calibri" pitchFamily="34" charset="0"/>
              </a:rPr>
              <a:t>来表示。当临界视角为</a:t>
            </a:r>
            <a:r>
              <a:rPr lang="en-US" altLang="zh-CN" sz="2000" b="1" dirty="0">
                <a:latin typeface="Calibri" pitchFamily="34" charset="0"/>
              </a:rPr>
              <a:t>1</a:t>
            </a:r>
            <a:r>
              <a:rPr lang="zh-CN" altLang="en-US" sz="2000" b="1" dirty="0">
                <a:latin typeface="Calibri" pitchFamily="34" charset="0"/>
              </a:rPr>
              <a:t>分时，视力等于</a:t>
            </a:r>
            <a:r>
              <a:rPr lang="en-US" altLang="zh-CN" sz="2000" b="1" dirty="0">
                <a:latin typeface="Calibri" pitchFamily="34" charset="0"/>
              </a:rPr>
              <a:t>1.0</a:t>
            </a:r>
            <a:r>
              <a:rPr lang="zh-CN" altLang="en-US" sz="2000" b="1" dirty="0">
                <a:latin typeface="Calibri" pitchFamily="34" charset="0"/>
              </a:rPr>
              <a:t>。</a:t>
            </a:r>
          </a:p>
          <a:p>
            <a:pPr algn="just">
              <a:lnSpc>
                <a:spcPct val="15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en-US" sz="2000" b="1" dirty="0">
                <a:latin typeface="Calibri" pitchFamily="34" charset="0"/>
              </a:rPr>
              <a:t>      </a:t>
            </a: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视力</a:t>
            </a:r>
            <a:r>
              <a:rPr lang="en-US" altLang="zh-CN" sz="2000" b="1" dirty="0">
                <a:solidFill>
                  <a:srgbClr val="CC0000"/>
                </a:solidFill>
                <a:latin typeface="Calibri" pitchFamily="34" charset="0"/>
              </a:rPr>
              <a:t>=1/</a:t>
            </a: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能够分辨的最小物体的视角</a:t>
            </a:r>
          </a:p>
          <a:p>
            <a:pPr algn="just">
              <a:lnSpc>
                <a:spcPct val="15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en-US" sz="2000" b="1" dirty="0">
                <a:latin typeface="Calibri" pitchFamily="34" charset="0"/>
              </a:rPr>
              <a:t>     视力与年龄有关，以</a:t>
            </a:r>
            <a:r>
              <a:rPr lang="en-US" altLang="zh-CN" sz="2000" b="1" dirty="0">
                <a:latin typeface="Calibri" pitchFamily="34" charset="0"/>
              </a:rPr>
              <a:t>20</a:t>
            </a:r>
            <a:r>
              <a:rPr lang="zh-CN" altLang="en-US" sz="2000" b="1" dirty="0">
                <a:latin typeface="Calibri" pitchFamily="34" charset="0"/>
              </a:rPr>
              <a:t>岁平均视力为</a:t>
            </a:r>
            <a:r>
              <a:rPr lang="en-US" altLang="zh-CN" sz="2000" b="1" dirty="0">
                <a:latin typeface="Calibri" pitchFamily="34" charset="0"/>
              </a:rPr>
              <a:t>100</a:t>
            </a:r>
            <a:r>
              <a:rPr lang="zh-CN" altLang="en-US" sz="2000" b="1" dirty="0">
                <a:latin typeface="Calibri" pitchFamily="34" charset="0"/>
              </a:rPr>
              <a:t>，则</a:t>
            </a:r>
            <a:r>
              <a:rPr lang="en-US" altLang="zh-CN" sz="2000" b="1" dirty="0">
                <a:latin typeface="Calibri" pitchFamily="34" charset="0"/>
              </a:rPr>
              <a:t>40</a:t>
            </a:r>
            <a:r>
              <a:rPr lang="zh-CN" altLang="en-US" sz="2000" b="1" dirty="0">
                <a:latin typeface="Calibri" pitchFamily="34" charset="0"/>
              </a:rPr>
              <a:t>岁人约为</a:t>
            </a:r>
            <a:r>
              <a:rPr lang="en-US" altLang="zh-CN" sz="2000" b="1" dirty="0">
                <a:latin typeface="Calibri" pitchFamily="34" charset="0"/>
              </a:rPr>
              <a:t>90</a:t>
            </a:r>
            <a:r>
              <a:rPr lang="zh-CN" altLang="en-US" sz="2000" b="1" dirty="0">
                <a:latin typeface="Calibri" pitchFamily="34" charset="0"/>
              </a:rPr>
              <a:t>，</a:t>
            </a:r>
            <a:r>
              <a:rPr lang="en-US" altLang="zh-CN" sz="2000" b="1" dirty="0">
                <a:latin typeface="Calibri" pitchFamily="34" charset="0"/>
              </a:rPr>
              <a:t>60</a:t>
            </a:r>
            <a:r>
              <a:rPr lang="zh-CN" altLang="en-US" sz="2000" b="1" dirty="0">
                <a:latin typeface="Calibri" pitchFamily="34" charset="0"/>
              </a:rPr>
              <a:t>岁人约为</a:t>
            </a:r>
            <a:r>
              <a:rPr lang="en-US" altLang="zh-CN" sz="2000" b="1" dirty="0">
                <a:latin typeface="Calibri" pitchFamily="34" charset="0"/>
              </a:rPr>
              <a:t>74</a:t>
            </a:r>
            <a:r>
              <a:rPr lang="zh-CN" altLang="en-US" sz="2000" b="1" dirty="0">
                <a:latin typeface="Calibri" pitchFamily="34" charset="0"/>
              </a:rPr>
              <a:t>。因此，考虑照明时，对</a:t>
            </a:r>
            <a:r>
              <a:rPr lang="en-US" altLang="zh-CN" sz="2000" b="1" dirty="0">
                <a:latin typeface="Calibri" pitchFamily="34" charset="0"/>
              </a:rPr>
              <a:t>20</a:t>
            </a:r>
            <a:r>
              <a:rPr lang="zh-CN" altLang="en-US" sz="2000" b="1" dirty="0">
                <a:latin typeface="Calibri" pitchFamily="34" charset="0"/>
              </a:rPr>
              <a:t>岁人的照明条件为</a:t>
            </a:r>
            <a:r>
              <a:rPr lang="en-US" altLang="zh-CN" sz="2000" b="1" dirty="0">
                <a:latin typeface="Calibri" pitchFamily="34" charset="0"/>
              </a:rPr>
              <a:t>100</a:t>
            </a:r>
            <a:r>
              <a:rPr lang="zh-CN" altLang="en-US" sz="2000" b="1" dirty="0">
                <a:latin typeface="Calibri" pitchFamily="34" charset="0"/>
              </a:rPr>
              <a:t>，则对</a:t>
            </a:r>
            <a:r>
              <a:rPr lang="en-US" altLang="zh-CN" sz="2000" b="1" dirty="0">
                <a:latin typeface="Calibri" pitchFamily="34" charset="0"/>
              </a:rPr>
              <a:t>40</a:t>
            </a:r>
            <a:r>
              <a:rPr lang="zh-CN" altLang="en-US" sz="2000" b="1" dirty="0">
                <a:latin typeface="Calibri" pitchFamily="34" charset="0"/>
              </a:rPr>
              <a:t>岁人应为</a:t>
            </a:r>
            <a:r>
              <a:rPr lang="en-US" altLang="zh-CN" sz="2000" b="1" dirty="0">
                <a:latin typeface="Calibri" pitchFamily="34" charset="0"/>
              </a:rPr>
              <a:t>140</a:t>
            </a:r>
            <a:r>
              <a:rPr lang="zh-CN" altLang="en-US" sz="2000" b="1" dirty="0">
                <a:latin typeface="Calibri" pitchFamily="34" charset="0"/>
              </a:rPr>
              <a:t>，</a:t>
            </a:r>
            <a:r>
              <a:rPr lang="en-US" altLang="zh-CN" sz="2000" b="1" dirty="0">
                <a:latin typeface="Calibri" pitchFamily="34" charset="0"/>
              </a:rPr>
              <a:t>60</a:t>
            </a:r>
            <a:r>
              <a:rPr lang="zh-CN" altLang="en-US" sz="2000" b="1" dirty="0">
                <a:latin typeface="Calibri" pitchFamily="34" charset="0"/>
              </a:rPr>
              <a:t>岁人应为</a:t>
            </a:r>
            <a:r>
              <a:rPr lang="en-US" altLang="zh-CN" sz="2000" b="1" dirty="0">
                <a:latin typeface="Calibri" pitchFamily="34" charset="0"/>
              </a:rPr>
              <a:t>200</a:t>
            </a:r>
            <a:r>
              <a:rPr lang="zh-CN" altLang="en-US" sz="2000" b="1" dirty="0">
                <a:latin typeface="Calibri" pitchFamily="34" charset="0"/>
              </a:rPr>
              <a:t>。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95288" y="681038"/>
            <a:ext cx="3313112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3708400" y="303610"/>
            <a:ext cx="0" cy="377428"/>
          </a:xfrm>
          <a:prstGeom prst="line">
            <a:avLst/>
          </a:prstGeom>
          <a:noFill/>
          <a:ln w="38100" cmpd="dbl">
            <a:solidFill>
              <a:srgbClr val="FF99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708400" y="303610"/>
            <a:ext cx="5435600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797425" y="4868652"/>
            <a:ext cx="27368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500" b="1" dirty="0">
                <a:solidFill>
                  <a:schemeClr val="bg1"/>
                </a:solidFill>
                <a:latin typeface="Calibri" pitchFamily="34" charset="0"/>
                <a:ea typeface="华文彩云" pitchFamily="2" charset="-122"/>
              </a:rPr>
              <a:t>安徽机电职业技术学院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214296"/>
            <a:ext cx="3851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6600"/>
                </a:solidFill>
                <a:latin typeface="Calibri" pitchFamily="34" charset="0"/>
              </a:rPr>
              <a:t>3.3  </a:t>
            </a:r>
            <a:r>
              <a:rPr lang="zh-CN" altLang="en-US" sz="2000" b="1" dirty="0">
                <a:solidFill>
                  <a:srgbClr val="FF6600"/>
                </a:solidFill>
                <a:latin typeface="Calibri" pitchFamily="34" charset="0"/>
              </a:rPr>
              <a:t>人的视觉与听觉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4893469"/>
            <a:ext cx="9144000" cy="2524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H="1">
            <a:off x="3040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7612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00102" name="Rectangle 6"/>
          <p:cNvSpPr>
            <a:spLocks noChangeArrowheads="1"/>
          </p:cNvSpPr>
          <p:nvPr/>
        </p:nvSpPr>
        <p:spPr bwMode="auto">
          <a:xfrm>
            <a:off x="827089" y="1166813"/>
            <a:ext cx="7559675" cy="1458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（</a:t>
            </a:r>
            <a:r>
              <a:rPr lang="en-US" altLang="zh-CN" sz="2000" b="1" dirty="0">
                <a:solidFill>
                  <a:srgbClr val="CC0000"/>
                </a:solidFill>
                <a:latin typeface="Calibri" pitchFamily="34" charset="0"/>
              </a:rPr>
              <a:t>2</a:t>
            </a: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）视野与视线</a:t>
            </a:r>
          </a:p>
          <a:p>
            <a:pPr algn="just">
              <a:lnSpc>
                <a:spcPct val="150000"/>
              </a:lnSpc>
              <a:spcBef>
                <a:spcPct val="30000"/>
              </a:spcBef>
              <a:buClr>
                <a:srgbClr val="0099FF"/>
              </a:buClr>
              <a:buFont typeface="Wingdings" pitchFamily="2" charset="2"/>
              <a:buNone/>
            </a:pPr>
            <a:r>
              <a:rPr lang="zh-CN" altLang="en-US" sz="2000" b="1" dirty="0">
                <a:solidFill>
                  <a:srgbClr val="CC0000"/>
                </a:solidFill>
                <a:latin typeface="Calibri" pitchFamily="34" charset="0"/>
              </a:rPr>
              <a:t>       </a:t>
            </a:r>
            <a:r>
              <a:rPr lang="zh-CN" altLang="zh-CN" sz="2000" b="1" dirty="0">
                <a:solidFill>
                  <a:srgbClr val="CC0000"/>
                </a:solidFill>
                <a:latin typeface="Calibri" pitchFamily="34" charset="0"/>
              </a:rPr>
              <a:t>视野：</a:t>
            </a:r>
            <a:r>
              <a:rPr lang="zh-CN" altLang="zh-CN" sz="2000" b="1" dirty="0">
                <a:latin typeface="Calibri" pitchFamily="34" charset="0"/>
              </a:rPr>
              <a:t>是指当人的头部和眼球不动时，人眼能察觉到的空间范围，通常以角度表示。分</a:t>
            </a:r>
            <a:r>
              <a:rPr lang="zh-CN" altLang="zh-CN" sz="2000" b="1" dirty="0">
                <a:solidFill>
                  <a:srgbClr val="CC0000"/>
                </a:solidFill>
                <a:latin typeface="Calibri" pitchFamily="34" charset="0"/>
              </a:rPr>
              <a:t>水平视野</a:t>
            </a:r>
            <a:r>
              <a:rPr lang="zh-CN" altLang="zh-CN" sz="2000" b="1" dirty="0">
                <a:latin typeface="Calibri" pitchFamily="34" charset="0"/>
              </a:rPr>
              <a:t>（单视野/双视野）和</a:t>
            </a:r>
            <a:r>
              <a:rPr lang="zh-CN" altLang="zh-CN" sz="2000" b="1" dirty="0">
                <a:solidFill>
                  <a:srgbClr val="CC0000"/>
                </a:solidFill>
                <a:latin typeface="Calibri" pitchFamily="34" charset="0"/>
              </a:rPr>
              <a:t>垂直视野</a:t>
            </a:r>
            <a:r>
              <a:rPr lang="zh-CN" altLang="zh-CN" sz="2000" b="1" dirty="0">
                <a:latin typeface="Calibri" pitchFamily="34" charset="0"/>
              </a:rPr>
              <a:t>。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95288" y="681038"/>
            <a:ext cx="3313112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V="1">
            <a:off x="3708400" y="303610"/>
            <a:ext cx="0" cy="377428"/>
          </a:xfrm>
          <a:prstGeom prst="line">
            <a:avLst/>
          </a:prstGeom>
          <a:noFill/>
          <a:ln w="38100" cmpd="dbl">
            <a:solidFill>
              <a:srgbClr val="FF99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3708400" y="303610"/>
            <a:ext cx="5435600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797425" y="4868652"/>
            <a:ext cx="27368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500" b="1" dirty="0">
                <a:solidFill>
                  <a:schemeClr val="bg1"/>
                </a:solidFill>
                <a:latin typeface="Calibri" pitchFamily="34" charset="0"/>
                <a:ea typeface="华文彩云" pitchFamily="2" charset="-122"/>
              </a:rPr>
              <a:t>安徽机电职业技术学院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214296"/>
            <a:ext cx="3851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6600"/>
                </a:solidFill>
                <a:latin typeface="Calibri" pitchFamily="34" charset="0"/>
              </a:rPr>
              <a:t>3.3  </a:t>
            </a:r>
            <a:r>
              <a:rPr lang="zh-CN" altLang="en-US" sz="2000" b="1" dirty="0">
                <a:solidFill>
                  <a:srgbClr val="FF6600"/>
                </a:solidFill>
                <a:latin typeface="Calibri" pitchFamily="34" charset="0"/>
              </a:rPr>
              <a:t>人的视觉与听觉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00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00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4893469"/>
            <a:ext cx="9144000" cy="2524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3040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7612064" y="5026819"/>
            <a:ext cx="1512887" cy="0"/>
          </a:xfrm>
          <a:prstGeom prst="line">
            <a:avLst/>
          </a:prstGeom>
          <a:noFill/>
          <a:ln w="38100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395288" y="681038"/>
            <a:ext cx="3313112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 flipV="1">
            <a:off x="3708400" y="303610"/>
            <a:ext cx="0" cy="377428"/>
          </a:xfrm>
          <a:prstGeom prst="line">
            <a:avLst/>
          </a:prstGeom>
          <a:noFill/>
          <a:ln w="38100" cmpd="dbl">
            <a:solidFill>
              <a:srgbClr val="FF99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48" name="Line 9"/>
          <p:cNvSpPr>
            <a:spLocks noChangeShapeType="1"/>
          </p:cNvSpPr>
          <p:nvPr/>
        </p:nvSpPr>
        <p:spPr bwMode="auto">
          <a:xfrm>
            <a:off x="3708400" y="303610"/>
            <a:ext cx="5435600" cy="0"/>
          </a:xfrm>
          <a:prstGeom prst="line">
            <a:avLst/>
          </a:prstGeom>
          <a:noFill/>
          <a:ln w="76200" cmpd="tri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10250" name="Picture 11" descr="306"/>
          <p:cNvPicPr preferRelativeResize="0">
            <a:picLocks noChangeArrowheads="1"/>
          </p:cNvPicPr>
          <p:nvPr/>
        </p:nvPicPr>
        <p:blipFill>
          <a:blip r:embed="rId3"/>
          <a:srcRect t="8353" r="52641"/>
          <a:stretch>
            <a:fillRect/>
          </a:stretch>
        </p:blipFill>
        <p:spPr bwMode="auto">
          <a:xfrm>
            <a:off x="642910" y="1000114"/>
            <a:ext cx="535785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2156" name="Rectangle 12"/>
          <p:cNvSpPr>
            <a:spLocks noChangeArrowheads="1"/>
          </p:cNvSpPr>
          <p:nvPr/>
        </p:nvSpPr>
        <p:spPr bwMode="auto">
          <a:xfrm>
            <a:off x="6407150" y="1328738"/>
            <a:ext cx="2413000" cy="3077766"/>
          </a:xfrm>
          <a:prstGeom prst="rect">
            <a:avLst/>
          </a:prstGeom>
          <a:noFill/>
          <a:ln w="12700" cap="sq">
            <a:solidFill>
              <a:srgbClr val="731C13"/>
            </a:solidFill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 indent="361950" algn="just">
              <a:tabLst>
                <a:tab pos="1600200" algn="l"/>
              </a:tabLst>
            </a:pPr>
            <a:r>
              <a:rPr kumimoji="1" lang="zh-CN" altLang="en-US" sz="2000" b="1" dirty="0">
                <a:latin typeface="宋体" pitchFamily="2" charset="-122"/>
              </a:rPr>
              <a:t>在水平面内</a:t>
            </a:r>
          </a:p>
          <a:p>
            <a:pPr indent="361950" algn="just">
              <a:tabLst>
                <a:tab pos="1600200" algn="l"/>
              </a:tabLst>
            </a:pPr>
            <a:r>
              <a:rPr kumimoji="1" lang="en-US" altLang="zh-CN" sz="2000" b="1" dirty="0">
                <a:solidFill>
                  <a:srgbClr val="FF0000"/>
                </a:solidFill>
                <a:latin typeface="宋体" pitchFamily="2" charset="-122"/>
              </a:rPr>
              <a:t>10°</a:t>
            </a:r>
            <a:r>
              <a:rPr kumimoji="1" lang="zh-CN" altLang="en-US" sz="2000" b="1" dirty="0">
                <a:solidFill>
                  <a:srgbClr val="FF0000"/>
                </a:solidFill>
                <a:latin typeface="宋体" pitchFamily="2" charset="-122"/>
              </a:rPr>
              <a:t>～</a:t>
            </a:r>
            <a:r>
              <a:rPr kumimoji="1" lang="en-US" altLang="zh-CN" sz="2000" b="1" dirty="0">
                <a:solidFill>
                  <a:srgbClr val="FF0000"/>
                </a:solidFill>
                <a:latin typeface="宋体" pitchFamily="2" charset="-122"/>
              </a:rPr>
              <a:t>20°</a:t>
            </a:r>
          </a:p>
          <a:p>
            <a:pPr indent="361950" algn="just">
              <a:tabLst>
                <a:tab pos="1600200" algn="l"/>
              </a:tabLst>
            </a:pPr>
            <a:r>
              <a:rPr kumimoji="1" lang="en-US" altLang="zh-CN" sz="2000" b="1" dirty="0">
                <a:latin typeface="宋体" pitchFamily="2" charset="-122"/>
              </a:rPr>
              <a:t>——</a:t>
            </a:r>
            <a:r>
              <a:rPr kumimoji="1" lang="zh-CN" altLang="en-US" sz="2000" b="1" dirty="0">
                <a:latin typeface="宋体" pitchFamily="2" charset="-122"/>
              </a:rPr>
              <a:t>辨别字，</a:t>
            </a:r>
          </a:p>
          <a:p>
            <a:pPr indent="361950" algn="just">
              <a:tabLst>
                <a:tab pos="1600200" algn="l"/>
              </a:tabLst>
            </a:pPr>
            <a:r>
              <a:rPr kumimoji="1" lang="en-US" altLang="zh-CN" sz="2000" b="1" dirty="0">
                <a:solidFill>
                  <a:srgbClr val="FF0000"/>
                </a:solidFill>
                <a:latin typeface="宋体" pitchFamily="2" charset="-122"/>
              </a:rPr>
              <a:t>5°</a:t>
            </a:r>
            <a:r>
              <a:rPr kumimoji="1" lang="zh-CN" altLang="en-US" sz="2000" b="1" dirty="0">
                <a:solidFill>
                  <a:srgbClr val="FF0000"/>
                </a:solidFill>
                <a:latin typeface="宋体" pitchFamily="2" charset="-122"/>
              </a:rPr>
              <a:t>～</a:t>
            </a:r>
            <a:r>
              <a:rPr kumimoji="1" lang="en-US" altLang="zh-CN" sz="2000" b="1" dirty="0">
                <a:solidFill>
                  <a:srgbClr val="FF0000"/>
                </a:solidFill>
                <a:latin typeface="宋体" pitchFamily="2" charset="-122"/>
              </a:rPr>
              <a:t>30°</a:t>
            </a:r>
            <a:r>
              <a:rPr kumimoji="1" lang="en-US" altLang="zh-CN" sz="2000" b="1" dirty="0">
                <a:latin typeface="宋体" pitchFamily="2" charset="-122"/>
              </a:rPr>
              <a:t>  </a:t>
            </a:r>
          </a:p>
          <a:p>
            <a:pPr indent="361950" algn="just">
              <a:tabLst>
                <a:tab pos="1600200" algn="l"/>
              </a:tabLst>
            </a:pPr>
            <a:r>
              <a:rPr kumimoji="1" lang="en-US" altLang="zh-CN" sz="2000" b="1" dirty="0">
                <a:latin typeface="宋体" pitchFamily="2" charset="-122"/>
              </a:rPr>
              <a:t>——</a:t>
            </a:r>
            <a:r>
              <a:rPr kumimoji="1" lang="zh-CN" altLang="en-US" sz="2000" b="1" dirty="0">
                <a:latin typeface="宋体" pitchFamily="2" charset="-122"/>
              </a:rPr>
              <a:t>辨别字母，</a:t>
            </a:r>
          </a:p>
          <a:p>
            <a:pPr indent="361950" algn="just">
              <a:tabLst>
                <a:tab pos="1600200" algn="l"/>
              </a:tabLst>
            </a:pPr>
            <a:r>
              <a:rPr kumimoji="1" lang="en-US" altLang="zh-CN" sz="2000" b="1" dirty="0">
                <a:solidFill>
                  <a:srgbClr val="FF0000"/>
                </a:solidFill>
                <a:latin typeface="宋体" pitchFamily="2" charset="-122"/>
              </a:rPr>
              <a:t>30°</a:t>
            </a:r>
            <a:r>
              <a:rPr kumimoji="1" lang="zh-CN" altLang="en-US" sz="2000" b="1" dirty="0">
                <a:solidFill>
                  <a:srgbClr val="FF0000"/>
                </a:solidFill>
                <a:latin typeface="宋体" pitchFamily="2" charset="-122"/>
              </a:rPr>
              <a:t>～</a:t>
            </a:r>
            <a:r>
              <a:rPr kumimoji="1" lang="en-US" altLang="zh-CN" sz="2000" b="1" dirty="0">
                <a:solidFill>
                  <a:srgbClr val="FF0000"/>
                </a:solidFill>
                <a:latin typeface="宋体" pitchFamily="2" charset="-122"/>
              </a:rPr>
              <a:t>60°</a:t>
            </a:r>
            <a:r>
              <a:rPr kumimoji="1" lang="en-US" altLang="zh-CN" sz="2000" b="1" dirty="0">
                <a:latin typeface="宋体" pitchFamily="2" charset="-122"/>
              </a:rPr>
              <a:t> </a:t>
            </a:r>
          </a:p>
          <a:p>
            <a:pPr indent="361950" algn="just">
              <a:tabLst>
                <a:tab pos="1600200" algn="l"/>
              </a:tabLst>
            </a:pPr>
            <a:r>
              <a:rPr kumimoji="1" lang="en-US" altLang="zh-CN" sz="2000" b="1" dirty="0">
                <a:latin typeface="宋体" pitchFamily="2" charset="-122"/>
              </a:rPr>
              <a:t>——</a:t>
            </a:r>
            <a:r>
              <a:rPr kumimoji="1" lang="zh-CN" altLang="en-US" sz="2000" b="1" dirty="0">
                <a:latin typeface="宋体" pitchFamily="2" charset="-122"/>
              </a:rPr>
              <a:t>颜色视野， </a:t>
            </a:r>
          </a:p>
          <a:p>
            <a:pPr indent="361950" algn="just">
              <a:tabLst>
                <a:tab pos="1600200" algn="l"/>
              </a:tabLst>
            </a:pPr>
            <a:r>
              <a:rPr kumimoji="1" lang="en-US" altLang="zh-CN" sz="2000" b="1" dirty="0">
                <a:solidFill>
                  <a:srgbClr val="FF0000"/>
                </a:solidFill>
                <a:latin typeface="宋体" pitchFamily="2" charset="-122"/>
              </a:rPr>
              <a:t>1°</a:t>
            </a:r>
          </a:p>
          <a:p>
            <a:pPr indent="361950" algn="just">
              <a:tabLst>
                <a:tab pos="1600200" algn="l"/>
              </a:tabLst>
            </a:pPr>
            <a:r>
              <a:rPr kumimoji="1" lang="en-US" altLang="zh-CN" sz="2000" b="1" dirty="0">
                <a:latin typeface="宋体" pitchFamily="2" charset="-122"/>
              </a:rPr>
              <a:t>——</a:t>
            </a:r>
            <a:r>
              <a:rPr kumimoji="1" lang="zh-CN" altLang="en-US" sz="2000" b="1" dirty="0">
                <a:latin typeface="宋体" pitchFamily="2" charset="-122"/>
              </a:rPr>
              <a:t>人最敏锐的视力。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797425" y="4868652"/>
            <a:ext cx="273685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500" b="1" dirty="0">
                <a:solidFill>
                  <a:schemeClr val="bg1"/>
                </a:solidFill>
                <a:latin typeface="Calibri" pitchFamily="34" charset="0"/>
                <a:ea typeface="华文彩云" pitchFamily="2" charset="-122"/>
              </a:rPr>
              <a:t>安徽机电职业技术学院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214296"/>
            <a:ext cx="3851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6600"/>
                </a:solidFill>
                <a:latin typeface="Calibri" pitchFamily="34" charset="0"/>
              </a:rPr>
              <a:t>3.3  </a:t>
            </a:r>
            <a:r>
              <a:rPr lang="zh-CN" altLang="en-US" sz="2000" b="1" dirty="0">
                <a:solidFill>
                  <a:srgbClr val="FF6600"/>
                </a:solidFill>
                <a:latin typeface="Calibri" pitchFamily="34" charset="0"/>
              </a:rPr>
              <a:t>人的视觉与听觉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2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2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2156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1224</Words>
  <Application>Microsoft Office PowerPoint</Application>
  <PresentationFormat>全屏显示(16:9)</PresentationFormat>
  <Paragraphs>131</Paragraphs>
  <Slides>20</Slides>
  <Notes>20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</dc:creator>
  <cp:lastModifiedBy>admin</cp:lastModifiedBy>
  <cp:revision>7</cp:revision>
  <dcterms:created xsi:type="dcterms:W3CDTF">2017-04-19T07:23:58Z</dcterms:created>
  <dcterms:modified xsi:type="dcterms:W3CDTF">2017-05-26T13:18:49Z</dcterms:modified>
</cp:coreProperties>
</file>